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E34DE-2FD1-48DD-8D27-C1D100D707C0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48408D-C97C-4170-98B5-0886D40900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594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48408D-C97C-4170-98B5-0886D409004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748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A310-5447-4D95-A4CC-78FF0EA9CBA6}" type="datetime1">
              <a:rPr lang="en-GB" smtClean="0"/>
              <a:t>05/10/2016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By: Prof. S. Afrane (President CSUC)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C482C-581D-45F7-B24D-74BAA63A0F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201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20EE9-0247-4DC7-8C7F-B61A0F6F2C9A}" type="datetime1">
              <a:rPr lang="en-GB" smtClean="0"/>
              <a:t>05/10/2016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By: Prof. S. Afrane (President CSUC)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C482C-581D-45F7-B24D-74BAA63A0F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906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97CC6-BDC8-4DD7-8FA5-BCFEB3869200}" type="datetime1">
              <a:rPr lang="en-GB" smtClean="0"/>
              <a:t>05/10/2016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By: Prof. S. Afrane (President CSUC)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C482C-581D-45F7-B24D-74BAA63A0FB7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05049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9010-FC5B-4EEB-BE5D-2932244868F1}" type="datetime1">
              <a:rPr lang="en-GB" smtClean="0"/>
              <a:t>05/10/2016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By: Prof. S. Afrane (President CSUC)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C482C-581D-45F7-B24D-74BAA63A0F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2392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EC270-807C-4799-88CE-C9550E2B6EAC}" type="datetime1">
              <a:rPr lang="en-GB" smtClean="0"/>
              <a:t>05/10/2016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By: Prof. S. Afrane (President CSUC)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C482C-581D-45F7-B24D-74BAA63A0FB7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8037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89102-5EF6-4AC6-A08F-5D96D707F35E}" type="datetime1">
              <a:rPr lang="en-GB" smtClean="0"/>
              <a:t>05/10/2016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By: Prof. S. Afrane (President CSUC)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C482C-581D-45F7-B24D-74BAA63A0F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4299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8FDE-3727-4520-8D71-3A4C89C65865}" type="datetime1">
              <a:rPr lang="en-GB" smtClean="0"/>
              <a:t>05/10/2016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By: Prof. S. Afrane (President CSUC)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C482C-581D-45F7-B24D-74BAA63A0F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9735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BB6E-C040-4270-8379-E43B51047300}" type="datetime1">
              <a:rPr lang="en-GB" smtClean="0"/>
              <a:t>05/10/2016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By: Prof. S. Afrane (President CSUC)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C482C-581D-45F7-B24D-74BAA63A0F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0902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097C-F4CB-4CA1-87C6-8381283B5EB6}" type="datetime1">
              <a:rPr lang="en-GB" smtClean="0"/>
              <a:t>05/10/2016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By: Prof. S. Afrane (President CSUC)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C482C-581D-45F7-B24D-74BAA63A0F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509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366BF-B565-4B6D-AA28-20521028F064}" type="datetime1">
              <a:rPr lang="en-GB" smtClean="0"/>
              <a:t>05/10/2016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By: Prof. S. Afrane (President CSUC)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C482C-581D-45F7-B24D-74BAA63A0F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9267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070C4-4EED-42DB-B9EF-E646BE8D5178}" type="datetime1">
              <a:rPr lang="en-GB" smtClean="0"/>
              <a:t>05/10/2016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By: Prof. S. Afrane (President CSUC)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C482C-581D-45F7-B24D-74BAA63A0F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586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63F6-C46C-4874-B159-2606FF9CE3FA}" type="datetime1">
              <a:rPr lang="en-GB" smtClean="0"/>
              <a:t>05/10/2016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By: Prof. S. Afrane (President CSUC)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C482C-581D-45F7-B24D-74BAA63A0F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54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E26A3-0195-4AA4-8319-A5877338B0E7}" type="datetime1">
              <a:rPr lang="en-GB" smtClean="0"/>
              <a:t>05/10/2016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By: Prof. S. Afrane (President CSUC)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C482C-581D-45F7-B24D-74BAA63A0F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424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53D11-03B7-4E82-B84A-362CC6097274}" type="datetime1">
              <a:rPr lang="en-GB" smtClean="0"/>
              <a:t>05/10/2016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By: Prof. S. Afrane (President CSUC)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C482C-581D-45F7-B24D-74BAA63A0F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362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752CD-E6A4-4D48-9999-241222576903}" type="datetime1">
              <a:rPr lang="en-GB" smtClean="0"/>
              <a:t>05/10/2016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By: Prof. S. Afrane (President CSUC)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C482C-581D-45F7-B24D-74BAA63A0F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43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By: Prof. S. Afrane (President CSUC)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C482C-581D-45F7-B24D-74BAA63A0FB7}" type="slidenum">
              <a:rPr lang="en-GB" smtClean="0"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6F4E3-398B-4FAD-BCEA-A1B78E968B11}" type="datetime1">
              <a:rPr lang="en-GB" smtClean="0"/>
              <a:t>05/10/2016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56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E3BB5-068D-4C48-ACFF-65E01827DBAA}" type="datetime1">
              <a:rPr lang="en-GB" smtClean="0"/>
              <a:t>05/10/2016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By: Prof. S. Afrane (President CSUC)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70C482C-581D-45F7-B24D-74BAA63A0F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739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424" y="2150772"/>
            <a:ext cx="10625070" cy="3226628"/>
          </a:xfrm>
        </p:spPr>
        <p:txBody>
          <a:bodyPr>
            <a:noAutofit/>
          </a:bodyPr>
          <a:lstStyle/>
          <a:p>
            <a:pPr algn="ctr"/>
            <a:r>
              <a:rPr lang="en-US" sz="8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othic Std B" panose="020B0800000000000000" pitchFamily="34" charset="-128"/>
                <a:ea typeface="Adobe Gothic Std B" panose="020B0800000000000000" pitchFamily="34" charset="-128"/>
              </a:rPr>
              <a:t>ACTION </a:t>
            </a:r>
            <a:r>
              <a:rPr lang="en-US" sz="9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othic Std B" panose="020B0800000000000000" pitchFamily="34" charset="-128"/>
                <a:ea typeface="Adobe Gothic Std B" panose="020B0800000000000000" pitchFamily="34" charset="-128"/>
              </a:rPr>
              <a:t>PLAN OF </a:t>
            </a:r>
            <a:r>
              <a:rPr lang="en-US" sz="8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SECOND SEMESTER 2015/16 </a:t>
            </a:r>
            <a:endParaRPr lang="en-GB" sz="8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By: Prof. S. Afrane (President CSUC)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548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802783" y="1197735"/>
            <a:ext cx="9706377" cy="4900881"/>
          </a:xfrm>
        </p:spPr>
        <p:txBody>
          <a:bodyPr>
            <a:noAutofit/>
          </a:bodyPr>
          <a:lstStyle/>
          <a:p>
            <a:pPr marL="742950" lvl="0" indent="-742950" algn="l">
              <a:buFont typeface="+mj-lt"/>
              <a:buAutoNum type="arabicPeriod"/>
            </a:pPr>
            <a:r>
              <a:rPr lang="en-US" sz="4400" dirty="0">
                <a:solidFill>
                  <a:schemeClr val="tx1"/>
                </a:solidFill>
              </a:rPr>
              <a:t> </a:t>
            </a:r>
            <a:r>
              <a:rPr lang="en-US" sz="4400" dirty="0" smtClean="0">
                <a:solidFill>
                  <a:schemeClr val="tx1"/>
                </a:solidFill>
              </a:rPr>
              <a:t>Attaining </a:t>
            </a:r>
            <a:r>
              <a:rPr lang="en-US" sz="4400" dirty="0">
                <a:solidFill>
                  <a:schemeClr val="tx1"/>
                </a:solidFill>
              </a:rPr>
              <a:t>a Charter </a:t>
            </a:r>
            <a:r>
              <a:rPr lang="en-GB" sz="4400" dirty="0">
                <a:solidFill>
                  <a:schemeClr val="tx1"/>
                </a:solidFill>
              </a:rPr>
              <a:t/>
            </a:r>
            <a:br>
              <a:rPr lang="en-GB" sz="4400" dirty="0">
                <a:solidFill>
                  <a:schemeClr val="tx1"/>
                </a:solidFill>
              </a:rPr>
            </a:br>
            <a:r>
              <a:rPr lang="en-GB" sz="4400" dirty="0" smtClean="0">
                <a:solidFill>
                  <a:schemeClr val="tx1"/>
                </a:solidFill>
              </a:rPr>
              <a:t>	* </a:t>
            </a:r>
            <a:r>
              <a:rPr lang="en-US" sz="4400" dirty="0" smtClean="0">
                <a:solidFill>
                  <a:schemeClr val="tx1"/>
                </a:solidFill>
              </a:rPr>
              <a:t>Appoint </a:t>
            </a:r>
            <a:r>
              <a:rPr lang="en-US" sz="4400" dirty="0">
                <a:solidFill>
                  <a:schemeClr val="tx1"/>
                </a:solidFill>
              </a:rPr>
              <a:t>Focus Person </a:t>
            </a:r>
            <a:r>
              <a:rPr lang="en-GB" sz="4400" dirty="0">
                <a:solidFill>
                  <a:schemeClr val="tx1"/>
                </a:solidFill>
              </a:rPr>
              <a:t/>
            </a:r>
            <a:br>
              <a:rPr lang="en-GB" sz="4400" dirty="0">
                <a:solidFill>
                  <a:schemeClr val="tx1"/>
                </a:solidFill>
              </a:rPr>
            </a:br>
            <a:r>
              <a:rPr lang="en-GB" sz="4400" dirty="0" smtClean="0">
                <a:solidFill>
                  <a:schemeClr val="tx1"/>
                </a:solidFill>
              </a:rPr>
              <a:t>	* </a:t>
            </a:r>
            <a:r>
              <a:rPr lang="en-US" sz="4400" dirty="0" smtClean="0">
                <a:solidFill>
                  <a:schemeClr val="tx1"/>
                </a:solidFill>
              </a:rPr>
              <a:t>Prepare </a:t>
            </a:r>
            <a:r>
              <a:rPr lang="en-US" sz="4400" dirty="0">
                <a:solidFill>
                  <a:schemeClr val="tx1"/>
                </a:solidFill>
              </a:rPr>
              <a:t>Action Plan</a:t>
            </a:r>
            <a:r>
              <a:rPr lang="en-GB" sz="4400" dirty="0">
                <a:solidFill>
                  <a:schemeClr val="tx1"/>
                </a:solidFill>
              </a:rPr>
              <a:t/>
            </a:r>
            <a:br>
              <a:rPr lang="en-GB" sz="4400" dirty="0">
                <a:solidFill>
                  <a:schemeClr val="tx1"/>
                </a:solidFill>
              </a:rPr>
            </a:br>
            <a:r>
              <a:rPr lang="en-GB" sz="4400" dirty="0" smtClean="0">
                <a:solidFill>
                  <a:schemeClr val="tx1"/>
                </a:solidFill>
              </a:rPr>
              <a:t>	* </a:t>
            </a:r>
            <a:r>
              <a:rPr lang="en-US" sz="4400" dirty="0" smtClean="0">
                <a:solidFill>
                  <a:schemeClr val="tx1"/>
                </a:solidFill>
              </a:rPr>
              <a:t>Tracer </a:t>
            </a:r>
            <a:r>
              <a:rPr lang="en-US" sz="4400" dirty="0">
                <a:solidFill>
                  <a:schemeClr val="tx1"/>
                </a:solidFill>
              </a:rPr>
              <a:t>Study</a:t>
            </a:r>
            <a:r>
              <a:rPr lang="en-GB" sz="4400" dirty="0">
                <a:solidFill>
                  <a:schemeClr val="tx1"/>
                </a:solidFill>
              </a:rPr>
              <a:t/>
            </a:r>
            <a:br>
              <a:rPr lang="en-GB" sz="4400" dirty="0">
                <a:solidFill>
                  <a:schemeClr val="tx1"/>
                </a:solidFill>
              </a:rPr>
            </a:br>
            <a:r>
              <a:rPr lang="en-GB" sz="4400" dirty="0" smtClean="0">
                <a:solidFill>
                  <a:schemeClr val="tx1"/>
                </a:solidFill>
              </a:rPr>
              <a:t>	* </a:t>
            </a:r>
            <a:r>
              <a:rPr lang="en-US" sz="4400" dirty="0" smtClean="0">
                <a:solidFill>
                  <a:schemeClr val="tx1"/>
                </a:solidFill>
              </a:rPr>
              <a:t>Staff </a:t>
            </a:r>
            <a:r>
              <a:rPr lang="en-US" sz="4400" dirty="0">
                <a:solidFill>
                  <a:schemeClr val="tx1"/>
                </a:solidFill>
              </a:rPr>
              <a:t>Development </a:t>
            </a:r>
            <a:r>
              <a:rPr lang="en-US" sz="4400" dirty="0" smtClean="0">
                <a:solidFill>
                  <a:schemeClr val="tx1"/>
                </a:solidFill>
              </a:rPr>
              <a:t>Plan</a:t>
            </a:r>
            <a:r>
              <a:rPr lang="en-GB" sz="4400" dirty="0">
                <a:solidFill>
                  <a:schemeClr val="tx1"/>
                </a:solidFill>
              </a:rPr>
              <a:t/>
            </a:r>
            <a:br>
              <a:rPr lang="en-GB" sz="4400" dirty="0">
                <a:solidFill>
                  <a:schemeClr val="tx1"/>
                </a:solidFill>
              </a:rPr>
            </a:br>
            <a:endParaRPr lang="en-GB" sz="4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56068" y="366738"/>
            <a:ext cx="11590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A.</a:t>
            </a:r>
            <a:endParaRPr lang="en-GB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25866" y="474365"/>
            <a:ext cx="50613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COLLEGE LEVEL</a:t>
            </a:r>
            <a:endParaRPr lang="en-GB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6940100" y="2066889"/>
            <a:ext cx="798489" cy="353943"/>
            <a:chOff x="7585658" y="162961"/>
            <a:chExt cx="798489" cy="353943"/>
          </a:xfrm>
        </p:grpSpPr>
        <p:cxnSp>
          <p:nvCxnSpPr>
            <p:cNvPr id="8" name="Straight Connector 7"/>
            <p:cNvCxnSpPr/>
            <p:nvPr/>
          </p:nvCxnSpPr>
          <p:spPr>
            <a:xfrm flipV="1">
              <a:off x="7675808" y="162961"/>
              <a:ext cx="708339" cy="35394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 flipV="1">
              <a:off x="7585658" y="296214"/>
              <a:ext cx="90150" cy="22069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/>
          <p:cNvCxnSpPr/>
          <p:nvPr/>
        </p:nvCxnSpPr>
        <p:spPr>
          <a:xfrm flipV="1">
            <a:off x="7120400" y="2243860"/>
            <a:ext cx="466863" cy="23540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By: Prof. S. Afrane (President CSUC)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97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63640" y="450761"/>
            <a:ext cx="10934163" cy="5441794"/>
          </a:xfrm>
        </p:spPr>
        <p:txBody>
          <a:bodyPr>
            <a:noAutofit/>
          </a:bodyPr>
          <a:lstStyle/>
          <a:p>
            <a:pPr lvl="0" algn="l"/>
            <a:r>
              <a:rPr lang="en-US" sz="4000" dirty="0" smtClean="0">
                <a:solidFill>
                  <a:schemeClr val="tx1"/>
                </a:solidFill>
              </a:rPr>
              <a:t>2. Develop </a:t>
            </a:r>
            <a:r>
              <a:rPr lang="en-US" sz="4000" dirty="0">
                <a:solidFill>
                  <a:schemeClr val="tx1"/>
                </a:solidFill>
              </a:rPr>
              <a:t>Comprehensive Internship </a:t>
            </a:r>
            <a:r>
              <a:rPr lang="en-US" sz="4000" dirty="0" smtClean="0">
                <a:solidFill>
                  <a:schemeClr val="tx1"/>
                </a:solidFill>
              </a:rPr>
              <a:t>	</a:t>
            </a:r>
            <a:r>
              <a:rPr lang="en-US" sz="4000" dirty="0" err="1" smtClean="0">
                <a:solidFill>
                  <a:schemeClr val="tx1"/>
                </a:solidFill>
              </a:rPr>
              <a:t>Programme</a:t>
            </a:r>
            <a:r>
              <a:rPr lang="en-GB" sz="4000" dirty="0">
                <a:solidFill>
                  <a:schemeClr val="tx1"/>
                </a:solidFill>
              </a:rPr>
              <a:t/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4000" dirty="0" smtClean="0">
                <a:solidFill>
                  <a:schemeClr val="tx1"/>
                </a:solidFill>
              </a:rPr>
              <a:t>3. </a:t>
            </a:r>
            <a:r>
              <a:rPr lang="en-GB" sz="3200" dirty="0" smtClean="0">
                <a:solidFill>
                  <a:schemeClr val="tx1"/>
                </a:solidFill>
              </a:rPr>
              <a:t>Organise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Cocoa Conference </a:t>
            </a:r>
            <a:r>
              <a:rPr lang="en-GB" sz="3200" dirty="0">
                <a:solidFill>
                  <a:schemeClr val="tx1"/>
                </a:solidFill>
              </a:rPr>
              <a:t/>
            </a:r>
            <a:br>
              <a:rPr lang="en-GB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 </a:t>
            </a:r>
            <a:r>
              <a:rPr lang="en-GB" sz="3200" dirty="0">
                <a:solidFill>
                  <a:schemeClr val="tx1"/>
                </a:solidFill>
              </a:rPr>
              <a:t/>
            </a:r>
            <a:br>
              <a:rPr lang="en-GB" sz="3200" dirty="0">
                <a:solidFill>
                  <a:schemeClr val="tx1"/>
                </a:solidFill>
              </a:rPr>
            </a:br>
            <a:r>
              <a:rPr lang="en-GB" sz="3200" dirty="0" smtClean="0">
                <a:solidFill>
                  <a:schemeClr val="tx1"/>
                </a:solidFill>
              </a:rPr>
              <a:t>4. </a:t>
            </a:r>
            <a:r>
              <a:rPr lang="en-US" sz="3200" dirty="0" smtClean="0">
                <a:solidFill>
                  <a:schemeClr val="tx1"/>
                </a:solidFill>
              </a:rPr>
              <a:t>Launch </a:t>
            </a:r>
            <a:r>
              <a:rPr lang="en-US" sz="3200" dirty="0">
                <a:solidFill>
                  <a:schemeClr val="tx1"/>
                </a:solidFill>
              </a:rPr>
              <a:t>Distance Learning </a:t>
            </a:r>
            <a:r>
              <a:rPr lang="en-US" sz="3200" dirty="0" err="1">
                <a:solidFill>
                  <a:schemeClr val="tx1"/>
                </a:solidFill>
              </a:rPr>
              <a:t>Programme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GB" sz="3200" dirty="0">
                <a:solidFill>
                  <a:schemeClr val="tx1"/>
                </a:solidFill>
              </a:rPr>
              <a:t/>
            </a:r>
            <a:br>
              <a:rPr lang="en-GB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 </a:t>
            </a:r>
            <a:r>
              <a:rPr lang="en-GB" sz="3200" dirty="0">
                <a:solidFill>
                  <a:schemeClr val="tx1"/>
                </a:solidFill>
              </a:rPr>
              <a:t/>
            </a:r>
            <a:br>
              <a:rPr lang="en-GB" sz="3200" dirty="0">
                <a:solidFill>
                  <a:schemeClr val="tx1"/>
                </a:solidFill>
              </a:rPr>
            </a:br>
            <a:r>
              <a:rPr lang="en-GB" sz="3200" dirty="0" smtClean="0">
                <a:solidFill>
                  <a:schemeClr val="tx1"/>
                </a:solidFill>
              </a:rPr>
              <a:t>5. </a:t>
            </a:r>
            <a:r>
              <a:rPr lang="en-US" sz="3200" dirty="0" smtClean="0">
                <a:solidFill>
                  <a:schemeClr val="tx1"/>
                </a:solidFill>
              </a:rPr>
              <a:t>Mount </a:t>
            </a:r>
            <a:r>
              <a:rPr lang="en-US" sz="3200" dirty="0">
                <a:solidFill>
                  <a:schemeClr val="tx1"/>
                </a:solidFill>
              </a:rPr>
              <a:t>MSc Account and Finance </a:t>
            </a:r>
            <a:r>
              <a:rPr lang="en-US" sz="3200" dirty="0" err="1">
                <a:solidFill>
                  <a:schemeClr val="tx1"/>
                </a:solidFill>
              </a:rPr>
              <a:t>Programme</a:t>
            </a:r>
            <a:r>
              <a:rPr lang="en-US" sz="3200" dirty="0">
                <a:solidFill>
                  <a:schemeClr val="tx1"/>
                </a:solidFill>
              </a:rPr>
              <a:t> and  </a:t>
            </a:r>
            <a:r>
              <a:rPr lang="en-US" sz="3200" dirty="0" smtClean="0">
                <a:solidFill>
                  <a:schemeClr val="tx1"/>
                </a:solidFill>
              </a:rPr>
              <a:t>   	Information </a:t>
            </a:r>
            <a:r>
              <a:rPr lang="en-US" sz="3200" dirty="0">
                <a:solidFill>
                  <a:schemeClr val="tx1"/>
                </a:solidFill>
              </a:rPr>
              <a:t>Technology </a:t>
            </a:r>
            <a:r>
              <a:rPr lang="en-GB" sz="3600" dirty="0">
                <a:solidFill>
                  <a:schemeClr val="tx1"/>
                </a:solidFill>
              </a:rPr>
              <a:t/>
            </a:r>
            <a:br>
              <a:rPr lang="en-GB" sz="3600" dirty="0">
                <a:solidFill>
                  <a:schemeClr val="tx1"/>
                </a:solidFill>
              </a:rPr>
            </a:br>
            <a:endParaRPr lang="en-GB" sz="3600" dirty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102994" y="1747147"/>
            <a:ext cx="798489" cy="353943"/>
            <a:chOff x="7585658" y="162961"/>
            <a:chExt cx="798489" cy="353943"/>
          </a:xfrm>
        </p:grpSpPr>
        <p:cxnSp>
          <p:nvCxnSpPr>
            <p:cNvPr id="6" name="Straight Connector 5"/>
            <p:cNvCxnSpPr/>
            <p:nvPr/>
          </p:nvCxnSpPr>
          <p:spPr>
            <a:xfrm flipV="1">
              <a:off x="7675808" y="162961"/>
              <a:ext cx="708339" cy="35394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H="1" flipV="1">
              <a:off x="7585658" y="296214"/>
              <a:ext cx="90150" cy="22069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6560713" y="2427580"/>
            <a:ext cx="798489" cy="353943"/>
            <a:chOff x="7585658" y="162961"/>
            <a:chExt cx="798489" cy="353943"/>
          </a:xfrm>
        </p:grpSpPr>
        <p:cxnSp>
          <p:nvCxnSpPr>
            <p:cNvPr id="9" name="Straight Connector 8"/>
            <p:cNvCxnSpPr/>
            <p:nvPr/>
          </p:nvCxnSpPr>
          <p:spPr>
            <a:xfrm flipV="1">
              <a:off x="7675808" y="162961"/>
              <a:ext cx="708339" cy="35394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 flipV="1">
              <a:off x="7585658" y="296214"/>
              <a:ext cx="90150" cy="22069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8325118" y="3457891"/>
            <a:ext cx="798489" cy="353943"/>
            <a:chOff x="7585658" y="162961"/>
            <a:chExt cx="798489" cy="353943"/>
          </a:xfrm>
        </p:grpSpPr>
        <p:cxnSp>
          <p:nvCxnSpPr>
            <p:cNvPr id="12" name="Straight Connector 11"/>
            <p:cNvCxnSpPr/>
            <p:nvPr/>
          </p:nvCxnSpPr>
          <p:spPr>
            <a:xfrm flipV="1">
              <a:off x="7675808" y="162961"/>
              <a:ext cx="708339" cy="35394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 flipV="1">
              <a:off x="7585658" y="296214"/>
              <a:ext cx="90150" cy="22069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5718217" y="4977597"/>
            <a:ext cx="798489" cy="353943"/>
            <a:chOff x="7585658" y="162961"/>
            <a:chExt cx="798489" cy="353943"/>
          </a:xfrm>
        </p:grpSpPr>
        <p:cxnSp>
          <p:nvCxnSpPr>
            <p:cNvPr id="15" name="Straight Connector 14"/>
            <p:cNvCxnSpPr/>
            <p:nvPr/>
          </p:nvCxnSpPr>
          <p:spPr>
            <a:xfrm flipV="1">
              <a:off x="7675808" y="162961"/>
              <a:ext cx="708339" cy="35394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 flipV="1">
              <a:off x="7585658" y="296214"/>
              <a:ext cx="90150" cy="22069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7" name="Straight Connector 16"/>
          <p:cNvCxnSpPr/>
          <p:nvPr/>
        </p:nvCxnSpPr>
        <p:spPr>
          <a:xfrm flipV="1">
            <a:off x="6741013" y="2604551"/>
            <a:ext cx="466863" cy="23540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By: Prof. S. Afrane (President CSUC)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1418" y="491789"/>
            <a:ext cx="10517747" cy="6366211"/>
          </a:xfrm>
        </p:spPr>
        <p:txBody>
          <a:bodyPr>
            <a:noAutofit/>
          </a:bodyPr>
          <a:lstStyle/>
          <a:p>
            <a:pPr lvl="0" algn="l"/>
            <a:r>
              <a:rPr lang="en-US" sz="4000" dirty="0" smtClean="0">
                <a:solidFill>
                  <a:schemeClr val="tx1"/>
                </a:solidFill>
              </a:rPr>
              <a:t>6. Work </a:t>
            </a:r>
            <a:r>
              <a:rPr lang="en-US" sz="4000" dirty="0">
                <a:solidFill>
                  <a:schemeClr val="tx1"/>
                </a:solidFill>
              </a:rPr>
              <a:t>towards securing Accreditation Affiliation </a:t>
            </a:r>
            <a:r>
              <a:rPr lang="en-US" sz="4000" dirty="0" smtClean="0">
                <a:solidFill>
                  <a:schemeClr val="tx1"/>
                </a:solidFill>
              </a:rPr>
              <a:t>	for</a:t>
            </a:r>
            <a:r>
              <a:rPr lang="en-US" sz="4000" dirty="0">
                <a:solidFill>
                  <a:schemeClr val="tx1"/>
                </a:solidFill>
              </a:rPr>
              <a:t>: </a:t>
            </a:r>
            <a:r>
              <a:rPr lang="en-US" sz="4000" b="1" dirty="0">
                <a:solidFill>
                  <a:schemeClr val="tx1"/>
                </a:solidFill>
              </a:rPr>
              <a:t>MSc Monitoring and Evaluation</a:t>
            </a:r>
            <a:r>
              <a:rPr lang="en-US" sz="4000" dirty="0">
                <a:solidFill>
                  <a:schemeClr val="tx1"/>
                </a:solidFill>
              </a:rPr>
              <a:t>, </a:t>
            </a:r>
            <a:r>
              <a:rPr lang="en-US" sz="4000" dirty="0" smtClean="0">
                <a:solidFill>
                  <a:schemeClr val="tx1"/>
                </a:solidFill>
              </a:rPr>
              <a:t>	Education</a:t>
            </a:r>
            <a:r>
              <a:rPr lang="en-US" sz="4000" dirty="0">
                <a:solidFill>
                  <a:schemeClr val="tx1"/>
                </a:solidFill>
              </a:rPr>
              <a:t>, Corporate </a:t>
            </a:r>
            <a:r>
              <a:rPr lang="en-US" sz="4000" dirty="0" smtClean="0">
                <a:solidFill>
                  <a:schemeClr val="tx1"/>
                </a:solidFill>
              </a:rPr>
              <a:t>Planning and </a:t>
            </a:r>
            <a:r>
              <a:rPr lang="en-US" sz="4000" dirty="0">
                <a:solidFill>
                  <a:schemeClr val="tx1"/>
                </a:solidFill>
              </a:rPr>
              <a:t>Physician </a:t>
            </a:r>
            <a:r>
              <a:rPr lang="en-US" sz="4000" dirty="0" smtClean="0">
                <a:solidFill>
                  <a:schemeClr val="tx1"/>
                </a:solidFill>
              </a:rPr>
              <a:t>Assistantship </a:t>
            </a:r>
            <a:r>
              <a:rPr lang="en-US" sz="4000" dirty="0" err="1">
                <a:solidFill>
                  <a:schemeClr val="tx1"/>
                </a:solidFill>
              </a:rPr>
              <a:t>Programmes</a:t>
            </a:r>
            <a:endParaRPr lang="en-GB" sz="4000" dirty="0">
              <a:solidFill>
                <a:schemeClr val="tx1"/>
              </a:solidFill>
            </a:endParaRPr>
          </a:p>
          <a:p>
            <a:pPr algn="l"/>
            <a:r>
              <a:rPr lang="en-US" sz="4000" dirty="0">
                <a:solidFill>
                  <a:schemeClr val="tx1"/>
                </a:solidFill>
              </a:rPr>
              <a:t> </a:t>
            </a:r>
            <a:endParaRPr lang="en-GB" sz="4000" dirty="0">
              <a:solidFill>
                <a:schemeClr val="tx1"/>
              </a:solidFill>
            </a:endParaRPr>
          </a:p>
          <a:p>
            <a:pPr lvl="0" algn="l"/>
            <a:r>
              <a:rPr lang="en-US" sz="4000" dirty="0" smtClean="0">
                <a:solidFill>
                  <a:schemeClr val="tx1"/>
                </a:solidFill>
              </a:rPr>
              <a:t>7. Conduct </a:t>
            </a:r>
            <a:r>
              <a:rPr lang="en-US" sz="4000" dirty="0">
                <a:solidFill>
                  <a:schemeClr val="tx1"/>
                </a:solidFill>
              </a:rPr>
              <a:t>Students Satisfaction </a:t>
            </a:r>
            <a:r>
              <a:rPr lang="en-US" sz="4000" dirty="0" smtClean="0">
                <a:solidFill>
                  <a:schemeClr val="tx1"/>
                </a:solidFill>
              </a:rPr>
              <a:t>Survey</a:t>
            </a:r>
            <a:endParaRPr lang="en-GB" sz="4000" dirty="0">
              <a:solidFill>
                <a:schemeClr val="tx1"/>
              </a:solidFill>
            </a:endParaRPr>
          </a:p>
          <a:p>
            <a:pPr lvl="0" algn="l"/>
            <a:r>
              <a:rPr lang="en-US" sz="4000" dirty="0" smtClean="0">
                <a:solidFill>
                  <a:schemeClr val="tx1"/>
                </a:solidFill>
              </a:rPr>
              <a:t>8. Final </a:t>
            </a:r>
            <a:r>
              <a:rPr lang="en-US" sz="4000" dirty="0">
                <a:solidFill>
                  <a:schemeClr val="tx1"/>
                </a:solidFill>
              </a:rPr>
              <a:t>Year Workshops </a:t>
            </a:r>
            <a:endParaRPr lang="en-GB" sz="4000" dirty="0">
              <a:solidFill>
                <a:schemeClr val="tx1"/>
              </a:solidFill>
            </a:endParaRPr>
          </a:p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9. One </a:t>
            </a:r>
            <a:r>
              <a:rPr lang="en-US" sz="4000" dirty="0">
                <a:solidFill>
                  <a:schemeClr val="tx1"/>
                </a:solidFill>
              </a:rPr>
              <a:t>Public Lecture</a:t>
            </a:r>
            <a:endParaRPr lang="en-GB" sz="4000" dirty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0271974" y="3988070"/>
            <a:ext cx="798489" cy="353943"/>
            <a:chOff x="7585658" y="162961"/>
            <a:chExt cx="798489" cy="353943"/>
          </a:xfrm>
        </p:grpSpPr>
        <p:cxnSp>
          <p:nvCxnSpPr>
            <p:cNvPr id="6" name="Straight Connector 5"/>
            <p:cNvCxnSpPr/>
            <p:nvPr/>
          </p:nvCxnSpPr>
          <p:spPr>
            <a:xfrm flipV="1">
              <a:off x="7675808" y="162961"/>
              <a:ext cx="708339" cy="35394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H="1" flipV="1">
              <a:off x="7585658" y="296214"/>
              <a:ext cx="90150" cy="22069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6807558" y="4747924"/>
            <a:ext cx="798489" cy="353943"/>
            <a:chOff x="7585658" y="162961"/>
            <a:chExt cx="798489" cy="353943"/>
          </a:xfrm>
        </p:grpSpPr>
        <p:cxnSp>
          <p:nvCxnSpPr>
            <p:cNvPr id="9" name="Straight Connector 8"/>
            <p:cNvCxnSpPr/>
            <p:nvPr/>
          </p:nvCxnSpPr>
          <p:spPr>
            <a:xfrm flipV="1">
              <a:off x="7675808" y="162961"/>
              <a:ext cx="708339" cy="35394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 flipV="1">
              <a:off x="7585658" y="296214"/>
              <a:ext cx="90150" cy="22069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6517783" y="5235120"/>
            <a:ext cx="5795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 smtClean="0"/>
              <a:t>?</a:t>
            </a:r>
            <a:endParaRPr lang="en-GB" sz="4800" b="1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By: Prof. S. Afrane (President CSUC)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75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65160" y="1983346"/>
            <a:ext cx="10049814" cy="3841124"/>
          </a:xfrm>
        </p:spPr>
        <p:txBody>
          <a:bodyPr>
            <a:normAutofit/>
          </a:bodyPr>
          <a:lstStyle/>
          <a:p>
            <a:pPr lvl="0" algn="l"/>
            <a:r>
              <a:rPr lang="en-US" sz="5900" dirty="0" smtClean="0">
                <a:solidFill>
                  <a:schemeClr val="tx1"/>
                </a:solidFill>
              </a:rPr>
              <a:t>1. Short </a:t>
            </a:r>
            <a:r>
              <a:rPr lang="en-US" sz="5900" dirty="0">
                <a:solidFill>
                  <a:schemeClr val="tx1"/>
                </a:solidFill>
              </a:rPr>
              <a:t>Courses </a:t>
            </a:r>
            <a:endParaRPr lang="en-GB" sz="5900" dirty="0">
              <a:solidFill>
                <a:schemeClr val="tx1"/>
              </a:solidFill>
            </a:endParaRPr>
          </a:p>
          <a:p>
            <a:pPr lvl="0" algn="l"/>
            <a:r>
              <a:rPr lang="en-US" sz="5900" dirty="0" smtClean="0">
                <a:solidFill>
                  <a:schemeClr val="tx1"/>
                </a:solidFill>
              </a:rPr>
              <a:t>2. One </a:t>
            </a:r>
            <a:r>
              <a:rPr lang="en-US" sz="5900" dirty="0">
                <a:solidFill>
                  <a:schemeClr val="tx1"/>
                </a:solidFill>
              </a:rPr>
              <a:t>Research Proposal </a:t>
            </a:r>
            <a:endParaRPr lang="en-GB" sz="5900" dirty="0">
              <a:solidFill>
                <a:schemeClr val="tx1"/>
              </a:solidFill>
            </a:endParaRPr>
          </a:p>
          <a:p>
            <a:pPr lvl="0" algn="l"/>
            <a:r>
              <a:rPr lang="en-US" sz="5900" dirty="0" smtClean="0">
                <a:solidFill>
                  <a:schemeClr val="tx1"/>
                </a:solidFill>
              </a:rPr>
              <a:t>3. </a:t>
            </a:r>
            <a:r>
              <a:rPr lang="en-US" sz="5900" dirty="0" err="1" smtClean="0">
                <a:solidFill>
                  <a:schemeClr val="tx1"/>
                </a:solidFill>
              </a:rPr>
              <a:t>HoD</a:t>
            </a:r>
            <a:r>
              <a:rPr lang="en-US" sz="5900" dirty="0" smtClean="0">
                <a:solidFill>
                  <a:schemeClr val="tx1"/>
                </a:solidFill>
              </a:rPr>
              <a:t> </a:t>
            </a:r>
            <a:r>
              <a:rPr lang="en-US" sz="5900" dirty="0">
                <a:solidFill>
                  <a:schemeClr val="tx1"/>
                </a:solidFill>
              </a:rPr>
              <a:t>Plan</a:t>
            </a:r>
            <a:endParaRPr lang="en-GB" sz="5900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6946" y="931188"/>
            <a:ext cx="9787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 smtClean="0"/>
              <a:t>B.</a:t>
            </a:r>
            <a:endParaRPr lang="en-GB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025740" y="931188"/>
            <a:ext cx="45977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800" b="1" dirty="0" smtClean="0"/>
              <a:t>DEPARTMENTS</a:t>
            </a:r>
            <a:endParaRPr lang="en-GB" sz="4800" dirty="0" smtClean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005309" y="4615011"/>
            <a:ext cx="466863" cy="23540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5825009" y="4418369"/>
            <a:ext cx="798489" cy="353943"/>
            <a:chOff x="7585658" y="162961"/>
            <a:chExt cx="798489" cy="353943"/>
          </a:xfrm>
        </p:grpSpPr>
        <p:cxnSp>
          <p:nvCxnSpPr>
            <p:cNvPr id="10" name="Straight Connector 9"/>
            <p:cNvCxnSpPr/>
            <p:nvPr/>
          </p:nvCxnSpPr>
          <p:spPr>
            <a:xfrm flipV="1">
              <a:off x="7675808" y="162961"/>
              <a:ext cx="708339" cy="35394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 flipV="1">
              <a:off x="7585658" y="296214"/>
              <a:ext cx="90150" cy="22069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By: Prof. S. Afrane (President CSUC)</a:t>
            </a:r>
            <a:endParaRPr lang="en-GB"/>
          </a:p>
        </p:txBody>
      </p:sp>
      <p:grpSp>
        <p:nvGrpSpPr>
          <p:cNvPr id="13" name="Group 12"/>
          <p:cNvGrpSpPr/>
          <p:nvPr/>
        </p:nvGrpSpPr>
        <p:grpSpPr>
          <a:xfrm>
            <a:off x="7368327" y="2278330"/>
            <a:ext cx="798489" cy="353943"/>
            <a:chOff x="7585658" y="162961"/>
            <a:chExt cx="798489" cy="353943"/>
          </a:xfrm>
        </p:grpSpPr>
        <p:cxnSp>
          <p:nvCxnSpPr>
            <p:cNvPr id="14" name="Straight Connector 13"/>
            <p:cNvCxnSpPr/>
            <p:nvPr/>
          </p:nvCxnSpPr>
          <p:spPr>
            <a:xfrm flipV="1">
              <a:off x="7675808" y="162961"/>
              <a:ext cx="708339" cy="35394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 flipV="1">
              <a:off x="7585658" y="296214"/>
              <a:ext cx="90150" cy="22069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6" name="Straight Connector 15"/>
          <p:cNvCxnSpPr/>
          <p:nvPr/>
        </p:nvCxnSpPr>
        <p:spPr>
          <a:xfrm flipV="1">
            <a:off x="7548627" y="2460807"/>
            <a:ext cx="466863" cy="23540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032643" y="3078051"/>
            <a:ext cx="6439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/>
              <a:t>?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98505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54674" y="1144449"/>
            <a:ext cx="9144000" cy="1062977"/>
          </a:xfrm>
        </p:spPr>
        <p:txBody>
          <a:bodyPr/>
          <a:lstStyle/>
          <a:p>
            <a:pPr lvl="0"/>
            <a:r>
              <a:rPr lang="en-US" b="1" dirty="0" smtClean="0">
                <a:solidFill>
                  <a:schemeClr val="tx1"/>
                </a:solidFill>
              </a:rPr>
              <a:t>INDIVIDUAL LEVEL PLAN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5865" y="2661881"/>
            <a:ext cx="9371527" cy="3236644"/>
          </a:xfrm>
        </p:spPr>
        <p:txBody>
          <a:bodyPr>
            <a:noAutofit/>
          </a:bodyPr>
          <a:lstStyle/>
          <a:p>
            <a:pPr lvl="0" algn="l"/>
            <a:r>
              <a:rPr lang="en-US" sz="4400" dirty="0" smtClean="0">
                <a:solidFill>
                  <a:schemeClr val="tx1"/>
                </a:solidFill>
              </a:rPr>
              <a:t>1. Personal </a:t>
            </a:r>
            <a:r>
              <a:rPr lang="en-US" sz="4400" dirty="0">
                <a:solidFill>
                  <a:schemeClr val="tx1"/>
                </a:solidFill>
              </a:rPr>
              <a:t>Plan</a:t>
            </a:r>
            <a:endParaRPr lang="en-GB" sz="4400" dirty="0">
              <a:solidFill>
                <a:schemeClr val="tx1"/>
              </a:solidFill>
            </a:endParaRPr>
          </a:p>
          <a:p>
            <a:pPr lvl="0" algn="l"/>
            <a:r>
              <a:rPr lang="en-US" sz="4400" dirty="0" smtClean="0">
                <a:solidFill>
                  <a:schemeClr val="tx1"/>
                </a:solidFill>
              </a:rPr>
              <a:t>2. 2 </a:t>
            </a:r>
            <a:r>
              <a:rPr lang="en-US" sz="4400" dirty="0">
                <a:solidFill>
                  <a:schemeClr val="tx1"/>
                </a:solidFill>
              </a:rPr>
              <a:t>Research </a:t>
            </a:r>
            <a:r>
              <a:rPr lang="en-US" sz="4400" dirty="0" smtClean="0">
                <a:solidFill>
                  <a:schemeClr val="tx1"/>
                </a:solidFill>
              </a:rPr>
              <a:t>Papers per lecturer</a:t>
            </a:r>
            <a:endParaRPr lang="en-GB" sz="4400" dirty="0">
              <a:solidFill>
                <a:schemeClr val="tx1"/>
              </a:solidFill>
            </a:endParaRPr>
          </a:p>
          <a:p>
            <a:pPr lvl="0" algn="l"/>
            <a:r>
              <a:rPr lang="en-US" sz="4400" dirty="0" smtClean="0">
                <a:solidFill>
                  <a:schemeClr val="tx1"/>
                </a:solidFill>
              </a:rPr>
              <a:t>3. Attending </a:t>
            </a:r>
            <a:r>
              <a:rPr lang="en-US" sz="4400" dirty="0">
                <a:solidFill>
                  <a:schemeClr val="tx1"/>
                </a:solidFill>
              </a:rPr>
              <a:t>a Conference – 10%-15%</a:t>
            </a:r>
            <a:endParaRPr lang="en-GB" sz="44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70584" y="1263181"/>
            <a:ext cx="12492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dirty="0" smtClean="0"/>
              <a:t>C.</a:t>
            </a:r>
            <a:endParaRPr lang="en-GB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226674" y="2661881"/>
            <a:ext cx="5795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 smtClean="0"/>
              <a:t>?</a:t>
            </a:r>
            <a:endParaRPr lang="en-GB" sz="4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541100" y="3449206"/>
            <a:ext cx="5795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 smtClean="0"/>
              <a:t>?</a:t>
            </a:r>
            <a:endParaRPr lang="en-GB" sz="4800" b="1" dirty="0"/>
          </a:p>
        </p:txBody>
      </p:sp>
      <p:grpSp>
        <p:nvGrpSpPr>
          <p:cNvPr id="7" name="Group 6"/>
          <p:cNvGrpSpPr/>
          <p:nvPr/>
        </p:nvGrpSpPr>
        <p:grpSpPr>
          <a:xfrm>
            <a:off x="10307392" y="4425952"/>
            <a:ext cx="798489" cy="353943"/>
            <a:chOff x="7585658" y="162961"/>
            <a:chExt cx="798489" cy="353943"/>
          </a:xfrm>
        </p:grpSpPr>
        <p:cxnSp>
          <p:nvCxnSpPr>
            <p:cNvPr id="8" name="Straight Connector 7"/>
            <p:cNvCxnSpPr/>
            <p:nvPr/>
          </p:nvCxnSpPr>
          <p:spPr>
            <a:xfrm flipV="1">
              <a:off x="7675808" y="162961"/>
              <a:ext cx="708339" cy="35394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 flipV="1">
              <a:off x="7585658" y="296214"/>
              <a:ext cx="90150" cy="22069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0" name="Straight Connector 9"/>
          <p:cNvCxnSpPr/>
          <p:nvPr/>
        </p:nvCxnSpPr>
        <p:spPr>
          <a:xfrm flipV="1">
            <a:off x="10518280" y="4617635"/>
            <a:ext cx="466863" cy="23540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By: Prof. S. Afrane (President CSUC)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76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70456" y="1339403"/>
            <a:ext cx="8770513" cy="2930374"/>
          </a:xfrm>
        </p:spPr>
        <p:txBody>
          <a:bodyPr/>
          <a:lstStyle/>
          <a:p>
            <a:pPr algn="ctr"/>
            <a:r>
              <a:rPr lang="en-GB" sz="16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eestyle Script" panose="030804020302050B0404" pitchFamily="66" charset="0"/>
              </a:rPr>
              <a:t>Thank you</a:t>
            </a:r>
            <a:endParaRPr lang="en-GB" sz="16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eestyle Script" panose="030804020302050B0404" pitchFamily="66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By: Prof. S. Afrane (President CSUC)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18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</TotalTime>
  <Words>148</Words>
  <Application>Microsoft Office PowerPoint</Application>
  <PresentationFormat>Widescreen</PresentationFormat>
  <Paragraphs>33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Adobe Gothic Std B</vt:lpstr>
      <vt:lpstr>Arial</vt:lpstr>
      <vt:lpstr>Calibri</vt:lpstr>
      <vt:lpstr>Freestyle Script</vt:lpstr>
      <vt:lpstr>Trebuchet MS</vt:lpstr>
      <vt:lpstr>Wingdings 3</vt:lpstr>
      <vt:lpstr>Facet</vt:lpstr>
      <vt:lpstr>ACTION PLAN OF SECOND SEMESTER 2015/16 </vt:lpstr>
      <vt:lpstr> Attaining a Charter   * Appoint Focus Person   * Prepare Action Plan  * Tracer Study  * Staff Development Plan </vt:lpstr>
      <vt:lpstr>2. Develop Comprehensive Internship  Programme 3. Organise Cocoa Conference    4. Launch Distance Learning Programme    5. Mount MSc Account and Finance Programme and      Information Technology  </vt:lpstr>
      <vt:lpstr>PowerPoint Presentation</vt:lpstr>
      <vt:lpstr>PowerPoint Presentation</vt:lpstr>
      <vt:lpstr>INDIVIDUAL LEVEL PLAN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SECOND SEMESTER ACTION PLAN</dc:title>
  <dc:creator>DanielMichelle</dc:creator>
  <cp:lastModifiedBy>DanielMichelle</cp:lastModifiedBy>
  <cp:revision>11</cp:revision>
  <dcterms:created xsi:type="dcterms:W3CDTF">2016-09-02T18:11:20Z</dcterms:created>
  <dcterms:modified xsi:type="dcterms:W3CDTF">2016-10-05T13:55:22Z</dcterms:modified>
</cp:coreProperties>
</file>