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handoutMasterIdLst>
    <p:handoutMasterId r:id="rId25"/>
  </p:handoutMasterIdLst>
  <p:sldIdLst>
    <p:sldId id="256" r:id="rId2"/>
    <p:sldId id="257" r:id="rId3"/>
    <p:sldId id="275" r:id="rId4"/>
    <p:sldId id="276" r:id="rId5"/>
    <p:sldId id="274" r:id="rId6"/>
    <p:sldId id="258" r:id="rId7"/>
    <p:sldId id="260" r:id="rId8"/>
    <p:sldId id="261" r:id="rId9"/>
    <p:sldId id="262" r:id="rId10"/>
    <p:sldId id="263" r:id="rId11"/>
    <p:sldId id="264" r:id="rId12"/>
    <p:sldId id="278" r:id="rId13"/>
    <p:sldId id="265" r:id="rId14"/>
    <p:sldId id="273" r:id="rId15"/>
    <p:sldId id="272" r:id="rId16"/>
    <p:sldId id="266" r:id="rId17"/>
    <p:sldId id="280" r:id="rId18"/>
    <p:sldId id="269" r:id="rId19"/>
    <p:sldId id="270" r:id="rId20"/>
    <p:sldId id="271" r:id="rId21"/>
    <p:sldId id="267" r:id="rId22"/>
    <p:sldId id="279"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74D6C5-022F-4C28-AF42-AED1F963EB22}" type="datetimeFigureOut">
              <a:rPr lang="en-US" smtClean="0"/>
              <a:t>10/1/2019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E7AB59-0B83-4FD4-B658-0998E589DEF8}" type="slidenum">
              <a:rPr lang="en-US" smtClean="0"/>
              <a:t>‹#›</a:t>
            </a:fld>
            <a:endParaRPr lang="en-US"/>
          </a:p>
        </p:txBody>
      </p:sp>
    </p:spTree>
    <p:extLst>
      <p:ext uri="{BB962C8B-B14F-4D97-AF65-F5344CB8AC3E}">
        <p14:creationId xmlns:p14="http://schemas.microsoft.com/office/powerpoint/2010/main" val="33094171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34797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158013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110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2259015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876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291000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1446209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111810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22393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B9C29-4709-4071-841A-FD6CF496BAA7}"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359321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B9C29-4709-4071-841A-FD6CF496BAA7}"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366747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B9C29-4709-4071-841A-FD6CF496BAA7}"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421879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56B9C29-4709-4071-841A-FD6CF496BAA7}"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57071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B9C29-4709-4071-841A-FD6CF496BAA7}"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328129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B9C29-4709-4071-841A-FD6CF496BAA7}"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7A51D-709B-4995-B82F-0C916C096C79}" type="slidenum">
              <a:rPr lang="en-US" smtClean="0"/>
              <a:t>‹#›</a:t>
            </a:fld>
            <a:endParaRPr lang="en-US"/>
          </a:p>
        </p:txBody>
      </p:sp>
    </p:spTree>
    <p:extLst>
      <p:ext uri="{BB962C8B-B14F-4D97-AF65-F5344CB8AC3E}">
        <p14:creationId xmlns:p14="http://schemas.microsoft.com/office/powerpoint/2010/main" val="401704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7A51D-709B-4995-B82F-0C916C096C79}" type="slidenum">
              <a:rPr lang="en-US" smtClean="0"/>
              <a:t>‹#›</a:t>
            </a:fld>
            <a:endParaRPr lang="en-US"/>
          </a:p>
        </p:txBody>
      </p:sp>
      <p:sp>
        <p:nvSpPr>
          <p:cNvPr id="5" name="Date Placeholder 4"/>
          <p:cNvSpPr>
            <a:spLocks noGrp="1"/>
          </p:cNvSpPr>
          <p:nvPr>
            <p:ph type="dt" sz="half" idx="10"/>
          </p:nvPr>
        </p:nvSpPr>
        <p:spPr/>
        <p:txBody>
          <a:bodyPr/>
          <a:lstStyle/>
          <a:p>
            <a:fld id="{856B9C29-4709-4071-841A-FD6CF496BAA7}" type="datetimeFigureOut">
              <a:rPr lang="en-US" smtClean="0"/>
              <a:t>10/1/2019</a:t>
            </a:fld>
            <a:endParaRPr lang="en-US"/>
          </a:p>
        </p:txBody>
      </p:sp>
    </p:spTree>
    <p:extLst>
      <p:ext uri="{BB962C8B-B14F-4D97-AF65-F5344CB8AC3E}">
        <p14:creationId xmlns:p14="http://schemas.microsoft.com/office/powerpoint/2010/main" val="680090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6B9C29-4709-4071-841A-FD6CF496BAA7}" type="datetimeFigureOut">
              <a:rPr lang="en-US" smtClean="0"/>
              <a:t>10/1/2019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37A51D-709B-4995-B82F-0C916C096C79}" type="slidenum">
              <a:rPr lang="en-US" smtClean="0"/>
              <a:t>‹#›</a:t>
            </a:fld>
            <a:endParaRPr lang="en-US"/>
          </a:p>
        </p:txBody>
      </p:sp>
    </p:spTree>
    <p:extLst>
      <p:ext uri="{BB962C8B-B14F-4D97-AF65-F5344CB8AC3E}">
        <p14:creationId xmlns:p14="http://schemas.microsoft.com/office/powerpoint/2010/main" val="148296237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imes New Roman" panose="02020603050405020304" pitchFamily="18" charset="0"/>
                <a:cs typeface="Times New Roman" panose="02020603050405020304" pitchFamily="18" charset="0"/>
              </a:rPr>
              <a:t>SECURITY AND SAFETY UNIT</a:t>
            </a: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4400" b="1" dirty="0" smtClean="0">
                <a:latin typeface="Times New Roman" panose="02020603050405020304" pitchFamily="18" charset="0"/>
                <a:cs typeface="Times New Roman" panose="02020603050405020304" pitchFamily="18" charset="0"/>
              </a:rPr>
              <a:t>SECURITY ON CAMPUS</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45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Times New Roman" panose="02020603050405020304" pitchFamily="18" charset="0"/>
                <a:cs typeface="Times New Roman" panose="02020603050405020304" pitchFamily="18" charset="0"/>
              </a:rPr>
              <a:t>FIRE SAFETY</a:t>
            </a:r>
            <a:endParaRPr lang="en-US" sz="6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4400" dirty="0" smtClean="0">
                <a:latin typeface="Times New Roman" panose="02020603050405020304" pitchFamily="18" charset="0"/>
                <a:cs typeface="Times New Roman" panose="02020603050405020304" pitchFamily="18" charset="0"/>
              </a:rPr>
              <a:t>As part of the university college effort to prevent fire outbreak, </a:t>
            </a:r>
          </a:p>
          <a:p>
            <a:pPr marL="0" indent="0">
              <a:buNone/>
            </a:pPr>
            <a:r>
              <a:rPr lang="en-US" sz="4400" dirty="0" smtClean="0">
                <a:latin typeface="Times New Roman" panose="02020603050405020304" pitchFamily="18" charset="0"/>
                <a:cs typeface="Times New Roman" panose="02020603050405020304" pitchFamily="18" charset="0"/>
              </a:rPr>
              <a:t>Students are to avail themselves for fire prevention program</a:t>
            </a:r>
          </a:p>
          <a:p>
            <a:pPr marL="0" indent="0">
              <a:buNone/>
            </a:pPr>
            <a:r>
              <a:rPr lang="en-US" sz="4400" dirty="0" smtClean="0">
                <a:latin typeface="Times New Roman" panose="02020603050405020304" pitchFamily="18" charset="0"/>
                <a:cs typeface="Times New Roman" panose="02020603050405020304" pitchFamily="18" charset="0"/>
              </a:rPr>
              <a:t> organized by the university college regularly.</a:t>
            </a:r>
          </a:p>
          <a:p>
            <a:pPr marL="0" indent="0">
              <a:buNone/>
            </a:pP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342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EMERGENCY FIRE AND EVACUATION PROCEDURES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r>
              <a:rPr lang="en-US" sz="4000" dirty="0" smtClean="0">
                <a:latin typeface="Times New Roman" panose="02020603050405020304" pitchFamily="18" charset="0"/>
                <a:cs typeface="Times New Roman" panose="02020603050405020304" pitchFamily="18" charset="0"/>
              </a:rPr>
              <a:t>Activate fire alarm if you discover fire or smoke</a:t>
            </a:r>
          </a:p>
          <a:p>
            <a:pPr marL="0" indent="0">
              <a:buNone/>
            </a:pPr>
            <a:r>
              <a:rPr lang="en-US" sz="4000" dirty="0" smtClean="0">
                <a:latin typeface="Times New Roman" panose="02020603050405020304" pitchFamily="18" charset="0"/>
                <a:cs typeface="Times New Roman" panose="02020603050405020304" pitchFamily="18" charset="0"/>
              </a:rPr>
              <a:t>Call security and safety guards on 03220-28781 or Fire service on 192/0505001415 and provide information on the following:</a:t>
            </a:r>
          </a:p>
          <a:p>
            <a:pPr marL="0" indent="0">
              <a:buNone/>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Name</a:t>
            </a:r>
          </a:p>
          <a:p>
            <a:pPr marL="0" indent="0">
              <a:buNone/>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Building</a:t>
            </a:r>
          </a:p>
          <a:p>
            <a:pPr marL="0" indent="0">
              <a:buNone/>
            </a:pP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Floor or room number</a:t>
            </a:r>
          </a:p>
          <a:p>
            <a:pPr marL="0" indent="0">
              <a:buNone/>
            </a:pPr>
            <a:r>
              <a:rPr lang="en-US" sz="4000" dirty="0" smtClean="0">
                <a:latin typeface="Times New Roman" panose="02020603050405020304" pitchFamily="18" charset="0"/>
                <a:cs typeface="Times New Roman" panose="02020603050405020304" pitchFamily="18" charset="0"/>
              </a:rPr>
              <a:t>If you are trained, use a fire extinguisher around and apply the PASS THEORY</a:t>
            </a:r>
          </a:p>
          <a:p>
            <a:pPr marL="0" indent="0">
              <a:buNone/>
            </a:pPr>
            <a:r>
              <a:rPr lang="en-US" sz="4000" dirty="0" smtClean="0">
                <a:latin typeface="Times New Roman" panose="02020603050405020304" pitchFamily="18" charset="0"/>
                <a:cs typeface="Times New Roman" panose="02020603050405020304" pitchFamily="18" charset="0"/>
              </a:rPr>
              <a:t>Close doors and windows as you leave. Leave light on.</a:t>
            </a:r>
          </a:p>
          <a:p>
            <a:pPr marL="0" indent="0">
              <a:buNone/>
            </a:pPr>
            <a:endParaRPr lang="en-US" sz="4000" dirty="0" smtClean="0">
              <a:latin typeface="Times New Roman" panose="02020603050405020304" pitchFamily="18" charset="0"/>
              <a:cs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3419402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FIRE AND EVACUATION PROCEDURES</a:t>
            </a:r>
          </a:p>
        </p:txBody>
      </p:sp>
      <p:sp>
        <p:nvSpPr>
          <p:cNvPr id="3" name="Content Placeholder 2"/>
          <p:cNvSpPr>
            <a:spLocks noGrp="1"/>
          </p:cNvSpPr>
          <p:nvPr>
            <p:ph idx="1"/>
          </p:nvPr>
        </p:nvSpPr>
        <p:spPr/>
        <p:txBody>
          <a:bodyPr>
            <a:noAutofit/>
          </a:bodyPr>
          <a:lstStyle/>
          <a:p>
            <a:r>
              <a:rPr lang="en-US" sz="3600" dirty="0">
                <a:latin typeface="Times New Roman" panose="02020603050405020304" pitchFamily="18" charset="0"/>
                <a:cs typeface="Times New Roman" panose="02020603050405020304" pitchFamily="18" charset="0"/>
              </a:rPr>
              <a:t>Building</a:t>
            </a:r>
          </a:p>
          <a:p>
            <a:r>
              <a:rPr lang="en-US" sz="3600" dirty="0">
                <a:latin typeface="Times New Roman" panose="02020603050405020304" pitchFamily="18" charset="0"/>
                <a:cs typeface="Times New Roman" panose="02020603050405020304" pitchFamily="18" charset="0"/>
              </a:rPr>
              <a:t> Floor or room number</a:t>
            </a:r>
          </a:p>
          <a:p>
            <a:r>
              <a:rPr lang="en-US" sz="3600" dirty="0">
                <a:latin typeface="Times New Roman" panose="02020603050405020304" pitchFamily="18" charset="0"/>
                <a:cs typeface="Times New Roman" panose="02020603050405020304" pitchFamily="18" charset="0"/>
              </a:rPr>
              <a:t>If you are trained, use a fire extinguisher around and apply the PASS THEORY</a:t>
            </a:r>
          </a:p>
          <a:p>
            <a:r>
              <a:rPr lang="en-US" sz="3600" dirty="0">
                <a:latin typeface="Times New Roman" panose="02020603050405020304" pitchFamily="18" charset="0"/>
                <a:cs typeface="Times New Roman" panose="02020603050405020304" pitchFamily="18" charset="0"/>
              </a:rPr>
              <a:t>Close doors and windows as you leave. Leave light on.</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922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FIRE  EVACUATION PROCEDURES CONT</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47500" lnSpcReduction="20000"/>
          </a:bodyPr>
          <a:lstStyle/>
          <a:p>
            <a:r>
              <a:rPr lang="en-US" sz="7300" dirty="0" smtClean="0">
                <a:latin typeface="Times New Roman" panose="02020603050405020304" pitchFamily="18" charset="0"/>
                <a:cs typeface="Times New Roman" panose="02020603050405020304" pitchFamily="18" charset="0"/>
              </a:rPr>
              <a:t>Walk, do not run, to the nearest stairway and proceed to ground level</a:t>
            </a:r>
          </a:p>
          <a:p>
            <a:endParaRPr lang="en-US" sz="7300" dirty="0" smtClean="0">
              <a:latin typeface="Times New Roman" panose="02020603050405020304" pitchFamily="18" charset="0"/>
              <a:cs typeface="Times New Roman" panose="02020603050405020304" pitchFamily="18" charset="0"/>
            </a:endParaRPr>
          </a:p>
          <a:p>
            <a:r>
              <a:rPr lang="en-US" sz="7300" dirty="0" smtClean="0">
                <a:latin typeface="Times New Roman" panose="02020603050405020304" pitchFamily="18" charset="0"/>
                <a:cs typeface="Times New Roman" panose="02020603050405020304" pitchFamily="18" charset="0"/>
              </a:rPr>
              <a:t>Do not use elevator.</a:t>
            </a:r>
          </a:p>
          <a:p>
            <a:endParaRPr lang="en-US" sz="7300" dirty="0" smtClean="0">
              <a:latin typeface="Times New Roman" panose="02020603050405020304" pitchFamily="18" charset="0"/>
              <a:cs typeface="Times New Roman" panose="02020603050405020304" pitchFamily="18" charset="0"/>
            </a:endParaRPr>
          </a:p>
          <a:p>
            <a:r>
              <a:rPr lang="en-US" sz="7300" dirty="0" smtClean="0">
                <a:latin typeface="Times New Roman" panose="02020603050405020304" pitchFamily="18" charset="0"/>
                <a:cs typeface="Times New Roman" panose="02020603050405020304" pitchFamily="18" charset="0"/>
              </a:rPr>
              <a:t>Feel doors before opening. If the door is hot, do not open. </a:t>
            </a:r>
          </a:p>
          <a:p>
            <a:endParaRPr lang="en-US" sz="7300" b="1" dirty="0" smtClean="0">
              <a:latin typeface="Times New Roman" panose="02020603050405020304" pitchFamily="18" charset="0"/>
              <a:cs typeface="Times New Roman" panose="02020603050405020304" pitchFamily="18" charset="0"/>
            </a:endParaRPr>
          </a:p>
          <a:p>
            <a:pPr marL="0" indent="0">
              <a:buNone/>
            </a:pPr>
            <a:endParaRPr lang="en-US" dirty="0" smtClean="0"/>
          </a:p>
          <a:p>
            <a:endParaRPr lang="en-US" dirty="0"/>
          </a:p>
        </p:txBody>
      </p:sp>
    </p:spTree>
    <p:extLst>
      <p:ext uri="{BB962C8B-B14F-4D97-AF65-F5344CB8AC3E}">
        <p14:creationId xmlns:p14="http://schemas.microsoft.com/office/powerpoint/2010/main" val="4268301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FIRE </a:t>
            </a:r>
            <a:r>
              <a:rPr lang="en-US" sz="5400" b="1" dirty="0"/>
              <a:t>EVACUATION PROCEDURES </a:t>
            </a:r>
            <a:r>
              <a:rPr lang="en-US" sz="5400" b="1" dirty="0" smtClean="0"/>
              <a:t> CONT.</a:t>
            </a:r>
            <a:endParaRPr lang="en-US" sz="5400" b="1" dirty="0"/>
          </a:p>
        </p:txBody>
      </p:sp>
      <p:sp>
        <p:nvSpPr>
          <p:cNvPr id="3" name="Content Placeholder 2"/>
          <p:cNvSpPr>
            <a:spLocks noGrp="1"/>
          </p:cNvSpPr>
          <p:nvPr>
            <p:ph idx="1"/>
          </p:nvPr>
        </p:nvSpPr>
        <p:spPr/>
        <p:txBody>
          <a:bodyPr>
            <a:normAutofit/>
          </a:bodyPr>
          <a:lstStyle/>
          <a:p>
            <a:r>
              <a:rPr lang="en-US" sz="4400" dirty="0"/>
              <a:t>Backtrack to an alternate evacuation route.</a:t>
            </a:r>
          </a:p>
          <a:p>
            <a:endParaRPr lang="en-US" sz="4400" dirty="0"/>
          </a:p>
        </p:txBody>
      </p:sp>
    </p:spTree>
    <p:extLst>
      <p:ext uri="{BB962C8B-B14F-4D97-AF65-F5344CB8AC3E}">
        <p14:creationId xmlns:p14="http://schemas.microsoft.com/office/powerpoint/2010/main" val="699990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latin typeface="Times New Roman" panose="02020603050405020304" pitchFamily="18" charset="0"/>
                <a:cs typeface="Times New Roman" panose="02020603050405020304" pitchFamily="18" charset="0"/>
              </a:rPr>
              <a:t> FIRE </a:t>
            </a:r>
            <a:r>
              <a:rPr lang="en-US" sz="4400" b="1" dirty="0">
                <a:latin typeface="Times New Roman" panose="02020603050405020304" pitchFamily="18" charset="0"/>
                <a:cs typeface="Times New Roman" panose="02020603050405020304" pitchFamily="18" charset="0"/>
              </a:rPr>
              <a:t>EVACUATION PROCEDURES </a:t>
            </a:r>
            <a:r>
              <a:rPr lang="en-US" sz="4400" b="1" dirty="0" smtClean="0">
                <a:latin typeface="Times New Roman" panose="02020603050405020304" pitchFamily="18" charset="0"/>
                <a:cs typeface="Times New Roman" panose="02020603050405020304" pitchFamily="18" charset="0"/>
              </a:rPr>
              <a:t>CONT.</a:t>
            </a:r>
            <a:endParaRPr lang="en-US" sz="4400" dirty="0"/>
          </a:p>
        </p:txBody>
      </p:sp>
      <p:sp>
        <p:nvSpPr>
          <p:cNvPr id="3" name="Content Placeholder 2"/>
          <p:cNvSpPr>
            <a:spLocks noGrp="1"/>
          </p:cNvSpPr>
          <p:nvPr>
            <p:ph idx="1"/>
          </p:nvPr>
        </p:nvSpPr>
        <p:spPr/>
        <p:txBody>
          <a:bodyPr>
            <a:normAutofit fontScale="77500" lnSpcReduction="20000"/>
          </a:bodyPr>
          <a:lstStyle/>
          <a:p>
            <a:r>
              <a:rPr lang="en-US" sz="4400" dirty="0">
                <a:latin typeface="Times New Roman" panose="02020603050405020304" pitchFamily="18" charset="0"/>
                <a:cs typeface="Times New Roman" panose="02020603050405020304" pitchFamily="18" charset="0"/>
              </a:rPr>
              <a:t>Alert other occupants by loudly knocking on doors and yelling ‘’FIRE FIRE, FIRE’’ on way out. If you encounter smoke, stay low. Crawl if necessary.</a:t>
            </a:r>
          </a:p>
          <a:p>
            <a:r>
              <a:rPr lang="en-US" sz="4400" dirty="0">
                <a:latin typeface="Times New Roman" panose="02020603050405020304" pitchFamily="18" charset="0"/>
                <a:cs typeface="Times New Roman" panose="02020603050405020304" pitchFamily="18" charset="0"/>
              </a:rPr>
              <a:t>Continue the evacuation if the alarm sound stops, and warn others who may attempt to enter the building.</a:t>
            </a:r>
          </a:p>
          <a:p>
            <a:r>
              <a:rPr lang="en-US" sz="4400" dirty="0">
                <a:latin typeface="Times New Roman" panose="02020603050405020304" pitchFamily="18" charset="0"/>
                <a:cs typeface="Times New Roman" panose="02020603050405020304" pitchFamily="18" charset="0"/>
              </a:rPr>
              <a:t>Move to the Assembly point for head count</a:t>
            </a:r>
            <a:r>
              <a:rPr lang="en-US" sz="4400" b="1" dirty="0">
                <a:latin typeface="Times New Roman" panose="02020603050405020304" pitchFamily="18" charset="0"/>
                <a:cs typeface="Times New Roman" panose="02020603050405020304" pitchFamily="18" charset="0"/>
              </a:rPr>
              <a:t>.</a:t>
            </a:r>
          </a:p>
          <a:p>
            <a:pPr marL="0" indent="0">
              <a:buNone/>
            </a:pPr>
            <a:endParaRPr lang="en-US" dirty="0"/>
          </a:p>
          <a:p>
            <a:endParaRPr lang="en-US" dirty="0"/>
          </a:p>
        </p:txBody>
      </p:sp>
    </p:spTree>
    <p:extLst>
      <p:ext uri="{BB962C8B-B14F-4D97-AF65-F5344CB8AC3E}">
        <p14:creationId xmlns:p14="http://schemas.microsoft.com/office/powerpoint/2010/main" val="666981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FIREARMS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4000" dirty="0" smtClean="0">
                <a:latin typeface="Times New Roman" panose="02020603050405020304" pitchFamily="18" charset="0"/>
                <a:cs typeface="Times New Roman" panose="02020603050405020304" pitchFamily="18" charset="0"/>
              </a:rPr>
              <a:t>Firearms or other deadly weapons are not permitted on campus be it assault rifle, shotgun, machine gun or pump action etc. </a:t>
            </a:r>
          </a:p>
          <a:p>
            <a:r>
              <a:rPr lang="en-US" sz="4000" dirty="0" smtClean="0">
                <a:latin typeface="Times New Roman" panose="02020603050405020304" pitchFamily="18" charset="0"/>
                <a:cs typeface="Times New Roman" panose="02020603050405020304" pitchFamily="18" charset="0"/>
              </a:rPr>
              <a:t>Except National security officials in the exercise of their duties. Students who violate this regulation are subject to dismissal or arrest and handover to the police.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2795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FIREARMS</a:t>
            </a: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5645726" cy="3881437"/>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843" y="1658990"/>
            <a:ext cx="2619375" cy="174307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2227" y="3583238"/>
            <a:ext cx="2619375" cy="1743075"/>
          </a:xfrm>
          <a:prstGeom prst="rect">
            <a:avLst/>
          </a:prstGeom>
        </p:spPr>
      </p:pic>
    </p:spTree>
    <p:extLst>
      <p:ext uri="{BB962C8B-B14F-4D97-AF65-F5344CB8AC3E}">
        <p14:creationId xmlns:p14="http://schemas.microsoft.com/office/powerpoint/2010/main" val="402409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LOST AND FOUND ITEMS</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r>
              <a:rPr lang="en-US" sz="4000" dirty="0" smtClean="0">
                <a:latin typeface="Times New Roman" panose="02020603050405020304" pitchFamily="18" charset="0"/>
                <a:cs typeface="Times New Roman" panose="02020603050405020304" pitchFamily="18" charset="0"/>
              </a:rPr>
              <a:t>Any lost item found on campus should be handed over to Security and Safety office room 013 or information regarding lost or stolen items should also be reported to the University college 03320-28781</a:t>
            </a:r>
          </a:p>
          <a:p>
            <a:r>
              <a:rPr lang="en-US" sz="4000" dirty="0">
                <a:latin typeface="Times New Roman" panose="02020603050405020304" pitchFamily="18" charset="0"/>
                <a:cs typeface="Times New Roman" panose="02020603050405020304" pitchFamily="18" charset="0"/>
              </a:rPr>
              <a:t> Persons claiming lost </a:t>
            </a:r>
            <a:r>
              <a:rPr lang="en-US" sz="4000" dirty="0" smtClean="0">
                <a:latin typeface="Times New Roman" panose="02020603050405020304" pitchFamily="18" charset="0"/>
                <a:cs typeface="Times New Roman" panose="02020603050405020304" pitchFamily="18" charset="0"/>
              </a:rPr>
              <a:t>items </a:t>
            </a:r>
            <a:r>
              <a:rPr lang="en-US" sz="4000" dirty="0">
                <a:latin typeface="Times New Roman" panose="02020603050405020304" pitchFamily="18" charset="0"/>
                <a:cs typeface="Times New Roman" panose="02020603050405020304" pitchFamily="18" charset="0"/>
              </a:rPr>
              <a:t>must describe the </a:t>
            </a:r>
            <a:r>
              <a:rPr lang="en-US" sz="4000" dirty="0" smtClean="0">
                <a:latin typeface="Times New Roman" panose="02020603050405020304" pitchFamily="18" charset="0"/>
                <a:cs typeface="Times New Roman" panose="02020603050405020304" pitchFamily="18" charset="0"/>
              </a:rPr>
              <a:t>items </a:t>
            </a:r>
            <a:r>
              <a:rPr lang="en-US" sz="4000" dirty="0">
                <a:latin typeface="Times New Roman" panose="02020603050405020304" pitchFamily="18" charset="0"/>
                <a:cs typeface="Times New Roman" panose="02020603050405020304" pitchFamily="18" charset="0"/>
              </a:rPr>
              <a:t>and present adequate </a:t>
            </a:r>
            <a:r>
              <a:rPr lang="en-US" sz="4000" dirty="0" smtClean="0">
                <a:latin typeface="Times New Roman" panose="02020603050405020304" pitchFamily="18" charset="0"/>
                <a:cs typeface="Times New Roman" panose="02020603050405020304" pitchFamily="18" charset="0"/>
              </a:rPr>
              <a:t>identification for collection</a:t>
            </a:r>
            <a:r>
              <a:rPr lang="en-US" dirty="0" smtClean="0"/>
              <a:t>.</a:t>
            </a:r>
            <a:endParaRPr lang="en-US" dirty="0"/>
          </a:p>
        </p:txBody>
      </p:sp>
    </p:spTree>
    <p:extLst>
      <p:ext uri="{BB962C8B-B14F-4D97-AF65-F5344CB8AC3E}">
        <p14:creationId xmlns:p14="http://schemas.microsoft.com/office/powerpoint/2010/main" val="67219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Times New Roman" panose="02020603050405020304" pitchFamily="18" charset="0"/>
                <a:cs typeface="Times New Roman" panose="02020603050405020304" pitchFamily="18" charset="0"/>
              </a:rPr>
              <a:t>EXAMINATION PERIOD</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400" dirty="0" smtClean="0">
                <a:latin typeface="Times New Roman" panose="02020603050405020304" pitchFamily="18" charset="0"/>
                <a:cs typeface="Times New Roman" panose="02020603050405020304" pitchFamily="18" charset="0"/>
              </a:rPr>
              <a:t>Bags are to be kept with Security Guards on duty</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during examination period.</a:t>
            </a:r>
          </a:p>
          <a:p>
            <a:r>
              <a:rPr lang="en-US" sz="4400" dirty="0" smtClean="0">
                <a:latin typeface="Times New Roman" panose="02020603050405020304" pitchFamily="18" charset="0"/>
                <a:cs typeface="Times New Roman" panose="02020603050405020304" pitchFamily="18" charset="0"/>
              </a:rPr>
              <a:t>Location to keep your bags are:</a:t>
            </a:r>
          </a:p>
          <a:p>
            <a:pPr marL="0" indent="0">
              <a:buNone/>
            </a:pPr>
            <a:r>
              <a:rPr lang="en-US" sz="4400" dirty="0" smtClean="0">
                <a:latin typeface="Times New Roman" panose="02020603050405020304" pitchFamily="18" charset="0"/>
                <a:cs typeface="Times New Roman" panose="02020603050405020304" pitchFamily="18" charset="0"/>
              </a:rPr>
              <a:t>  ADM and Library.</a:t>
            </a: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12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Times New Roman" panose="02020603050405020304" pitchFamily="18" charset="0"/>
                <a:cs typeface="Times New Roman" panose="02020603050405020304" pitchFamily="18" charset="0"/>
              </a:rPr>
              <a:t>SECURITY ON CAMPUS</a:t>
            </a:r>
            <a:endParaRPr lang="en-US" sz="5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endParaRPr lang="en-US" sz="3900" dirty="0" smtClean="0"/>
          </a:p>
          <a:p>
            <a:endParaRPr lang="en-US" sz="3900" dirty="0"/>
          </a:p>
          <a:p>
            <a:pPr marL="0" indent="0">
              <a:buNone/>
            </a:pPr>
            <a:r>
              <a:rPr lang="en-US" sz="11100" dirty="0" smtClean="0"/>
              <a:t>Campus </a:t>
            </a:r>
            <a:r>
              <a:rPr lang="en-US" sz="11100" dirty="0"/>
              <a:t>Security is here to keep you safe by responding to emergency situations on campus. </a:t>
            </a:r>
            <a:endParaRPr lang="en-US" sz="11100" dirty="0" smtClean="0"/>
          </a:p>
          <a:p>
            <a:pPr marL="0" indent="0">
              <a:buNone/>
            </a:pPr>
            <a:endParaRPr lang="en-US" sz="11100" dirty="0" smtClean="0"/>
          </a:p>
          <a:p>
            <a:pPr marL="0" indent="0">
              <a:buNone/>
            </a:pPr>
            <a:r>
              <a:rPr lang="en-US" sz="11100" dirty="0" smtClean="0"/>
              <a:t>The Unit operates </a:t>
            </a:r>
            <a:r>
              <a:rPr lang="en-US" sz="11100" dirty="0"/>
              <a:t>24 hours a day, seven days a week, 365 days a year and </a:t>
            </a:r>
            <a:r>
              <a:rPr lang="en-US" sz="11100" dirty="0" smtClean="0"/>
              <a:t>officers </a:t>
            </a:r>
            <a:r>
              <a:rPr lang="en-US" sz="11100" dirty="0"/>
              <a:t>patrol campus on a regular basis. </a:t>
            </a:r>
            <a:endParaRPr lang="en-US" sz="11100" dirty="0" smtClean="0"/>
          </a:p>
          <a:p>
            <a:pPr marL="0" indent="0">
              <a:buNone/>
            </a:pPr>
            <a:endParaRPr lang="en-US" sz="11100" dirty="0" smtClean="0"/>
          </a:p>
          <a:p>
            <a:endParaRPr lang="en-US" sz="11100" dirty="0"/>
          </a:p>
          <a:p>
            <a:endParaRPr lang="en-US" sz="11100" dirty="0" smtClean="0"/>
          </a:p>
        </p:txBody>
      </p:sp>
    </p:spTree>
    <p:extLst>
      <p:ext uri="{BB962C8B-B14F-4D97-AF65-F5344CB8AC3E}">
        <p14:creationId xmlns:p14="http://schemas.microsoft.com/office/powerpoint/2010/main" val="4273492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POLICE PATROLS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000" dirty="0" smtClean="0">
                <a:latin typeface="Times New Roman" panose="02020603050405020304" pitchFamily="18" charset="0"/>
                <a:cs typeface="Times New Roman" panose="02020603050405020304" pitchFamily="18" charset="0"/>
              </a:rPr>
              <a:t>Police Patrolling the campus every night.</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569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CLOSURE OF MAIN GATE AND WEST GATE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4000" dirty="0" smtClean="0">
                <a:latin typeface="Times New Roman" panose="02020603050405020304" pitchFamily="18" charset="0"/>
                <a:cs typeface="Times New Roman" panose="02020603050405020304" pitchFamily="18" charset="0"/>
              </a:rPr>
              <a:t>Main Gate closed at 10:00pm and open 5:00am</a:t>
            </a:r>
          </a:p>
          <a:p>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West Gate too closed at 12:00 </a:t>
            </a:r>
            <a:r>
              <a:rPr lang="en-US" sz="4000" dirty="0">
                <a:latin typeface="Times New Roman" panose="02020603050405020304" pitchFamily="18" charset="0"/>
                <a:cs typeface="Times New Roman" panose="02020603050405020304" pitchFamily="18" charset="0"/>
              </a:rPr>
              <a:t>a</a:t>
            </a:r>
            <a:r>
              <a:rPr lang="en-US" sz="4000" dirty="0" smtClean="0">
                <a:latin typeface="Times New Roman" panose="02020603050405020304" pitchFamily="18" charset="0"/>
                <a:cs typeface="Times New Roman" panose="02020603050405020304" pitchFamily="18" charset="0"/>
              </a:rPr>
              <a:t>m and open at 5:00am</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509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see something, say something by contacting campus security.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045867"/>
            <a:ext cx="6012873" cy="4521188"/>
          </a:xfrm>
        </p:spPr>
      </p:pic>
    </p:spTree>
    <p:extLst>
      <p:ext uri="{BB962C8B-B14F-4D97-AF65-F5344CB8AC3E}">
        <p14:creationId xmlns:p14="http://schemas.microsoft.com/office/powerpoint/2010/main" val="255334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4000" b="1" dirty="0" smtClean="0">
                <a:latin typeface="Times New Roman" panose="02020603050405020304" pitchFamily="18" charset="0"/>
                <a:cs typeface="Times New Roman" panose="02020603050405020304" pitchFamily="18" charset="0"/>
              </a:rPr>
              <a:t>IT PAYS TO BE SECURITY CONSCIOUS</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sz="4400"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THANK YOU</a:t>
            </a:r>
            <a:endParaRPr lang="en-US" sz="4400" b="1" dirty="0">
              <a:latin typeface="Times New Roman" panose="02020603050405020304" pitchFamily="18" charset="0"/>
              <a:cs typeface="Times New Roman" panose="02020603050405020304" pitchFamily="18" charset="0"/>
            </a:endParaRPr>
          </a:p>
          <a:p>
            <a:pPr marL="0" indent="0">
              <a:buNone/>
            </a:pP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04194376"/>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RESPONSIBILITY OF CAMPUS SECURITY</a:t>
            </a:r>
            <a:endParaRPr lang="en-US" sz="4000" dirty="0"/>
          </a:p>
        </p:txBody>
      </p:sp>
      <p:sp>
        <p:nvSpPr>
          <p:cNvPr id="3" name="Content Placeholder 2"/>
          <p:cNvSpPr>
            <a:spLocks noGrp="1"/>
          </p:cNvSpPr>
          <p:nvPr>
            <p:ph idx="1"/>
          </p:nvPr>
        </p:nvSpPr>
        <p:spPr/>
        <p:txBody>
          <a:bodyPr>
            <a:normAutofit fontScale="70000" lnSpcReduction="20000"/>
          </a:bodyPr>
          <a:lstStyle/>
          <a:p>
            <a:r>
              <a:rPr lang="en-US" sz="5200" dirty="0"/>
              <a:t>Protection of life and property.</a:t>
            </a:r>
          </a:p>
          <a:p>
            <a:r>
              <a:rPr lang="en-US" sz="5200" dirty="0"/>
              <a:t>To enforce law and order on campus.</a:t>
            </a:r>
          </a:p>
          <a:p>
            <a:r>
              <a:rPr lang="en-US" sz="5200" dirty="0"/>
              <a:t>To ensure that student park at the right place</a:t>
            </a:r>
          </a:p>
          <a:p>
            <a:r>
              <a:rPr lang="en-US" sz="5200" dirty="0"/>
              <a:t>Enforcement of the University College rules and regulation.</a:t>
            </a:r>
          </a:p>
          <a:p>
            <a:endParaRPr lang="en-US" dirty="0"/>
          </a:p>
          <a:p>
            <a:endParaRPr lang="en-US" dirty="0"/>
          </a:p>
        </p:txBody>
      </p:sp>
    </p:spTree>
    <p:extLst>
      <p:ext uri="{BB962C8B-B14F-4D97-AF65-F5344CB8AC3E}">
        <p14:creationId xmlns:p14="http://schemas.microsoft.com/office/powerpoint/2010/main" val="348502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OF CAMPUS SECURITY CONT.</a:t>
            </a:r>
            <a:endParaRPr lang="en-US" dirty="0"/>
          </a:p>
        </p:txBody>
      </p:sp>
      <p:sp>
        <p:nvSpPr>
          <p:cNvPr id="3" name="Content Placeholder 2"/>
          <p:cNvSpPr>
            <a:spLocks noGrp="1"/>
          </p:cNvSpPr>
          <p:nvPr>
            <p:ph idx="1"/>
          </p:nvPr>
        </p:nvSpPr>
        <p:spPr/>
        <p:txBody>
          <a:bodyPr/>
          <a:lstStyle/>
          <a:p>
            <a:r>
              <a:rPr lang="en-US" sz="3600" dirty="0"/>
              <a:t>Fire prevention and education.</a:t>
            </a:r>
          </a:p>
          <a:p>
            <a:r>
              <a:rPr lang="en-US" sz="3600" dirty="0"/>
              <a:t>Stop and search all strange vehicles as they enter or leave the University college premises.</a:t>
            </a:r>
          </a:p>
          <a:p>
            <a:endParaRPr lang="en-US" dirty="0"/>
          </a:p>
          <a:p>
            <a:endParaRPr lang="en-US" dirty="0"/>
          </a:p>
        </p:txBody>
      </p:sp>
    </p:spTree>
    <p:extLst>
      <p:ext uri="{BB962C8B-B14F-4D97-AF65-F5344CB8AC3E}">
        <p14:creationId xmlns:p14="http://schemas.microsoft.com/office/powerpoint/2010/main" val="356467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RESPONSIBILITY OF CAMPUS SECURITY  CONT.</a:t>
            </a:r>
            <a:endParaRPr lang="en-US" sz="4800" b="1" dirty="0"/>
          </a:p>
        </p:txBody>
      </p:sp>
      <p:sp>
        <p:nvSpPr>
          <p:cNvPr id="3" name="Content Placeholder 2"/>
          <p:cNvSpPr>
            <a:spLocks noGrp="1"/>
          </p:cNvSpPr>
          <p:nvPr>
            <p:ph idx="1"/>
          </p:nvPr>
        </p:nvSpPr>
        <p:spPr/>
        <p:txBody>
          <a:bodyPr>
            <a:normAutofit fontScale="85000" lnSpcReduction="10000"/>
          </a:bodyPr>
          <a:lstStyle/>
          <a:p>
            <a:r>
              <a:rPr lang="en-US" sz="4000" dirty="0" smtClean="0"/>
              <a:t>Ensure that all Students show their I.D before they are allowed entering  into strategic areas. </a:t>
            </a:r>
            <a:r>
              <a:rPr lang="en-US" sz="4000" dirty="0" err="1" smtClean="0"/>
              <a:t>E.g</a:t>
            </a:r>
            <a:r>
              <a:rPr lang="en-US" sz="4000" dirty="0" smtClean="0"/>
              <a:t> Examination Hall.</a:t>
            </a:r>
          </a:p>
          <a:p>
            <a:r>
              <a:rPr lang="en-US" sz="4000" dirty="0" smtClean="0"/>
              <a:t>Ensure no posters are posted on walls outside and inside the compound.</a:t>
            </a:r>
          </a:p>
          <a:p>
            <a:r>
              <a:rPr lang="en-US" sz="4000" dirty="0" smtClean="0"/>
              <a:t>Ensure no water taps are left running and unnecessary lights are off.</a:t>
            </a:r>
            <a:endParaRPr lang="en-US" sz="4000" dirty="0"/>
          </a:p>
        </p:txBody>
      </p:sp>
    </p:spTree>
    <p:extLst>
      <p:ext uri="{BB962C8B-B14F-4D97-AF65-F5344CB8AC3E}">
        <p14:creationId xmlns:p14="http://schemas.microsoft.com/office/powerpoint/2010/main" val="359026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PARKING SPOTS ON CAMPUS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6923" y="1690688"/>
            <a:ext cx="9314096" cy="4715669"/>
          </a:xfrm>
        </p:spPr>
      </p:pic>
    </p:spTree>
    <p:extLst>
      <p:ext uri="{BB962C8B-B14F-4D97-AF65-F5344CB8AC3E}">
        <p14:creationId xmlns:p14="http://schemas.microsoft.com/office/powerpoint/2010/main" val="4184632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TEACHING STAFF, FO  AND SOME HOD’S PARKING SPOT</a:t>
            </a:r>
            <a:endParaRPr lang="en-US" b="1"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6129" y="2160588"/>
            <a:ext cx="6799779" cy="3881437"/>
          </a:xfrm>
        </p:spPr>
      </p:pic>
    </p:spTree>
    <p:extLst>
      <p:ext uri="{BB962C8B-B14F-4D97-AF65-F5344CB8AC3E}">
        <p14:creationId xmlns:p14="http://schemas.microsoft.com/office/powerpoint/2010/main" val="2207121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TEACHING AND NON-TEACHING STAFF CONT.</a:t>
            </a:r>
            <a:endParaRPr lang="en-US"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2743" y="2160588"/>
            <a:ext cx="6546551" cy="3881437"/>
          </a:xfrm>
        </p:spPr>
      </p:pic>
    </p:spTree>
    <p:extLst>
      <p:ext uri="{BB962C8B-B14F-4D97-AF65-F5344CB8AC3E}">
        <p14:creationId xmlns:p14="http://schemas.microsoft.com/office/powerpoint/2010/main" val="1339899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Times New Roman" panose="02020603050405020304" pitchFamily="18" charset="0"/>
                <a:cs typeface="Times New Roman" panose="02020603050405020304" pitchFamily="18" charset="0"/>
              </a:rPr>
              <a:t>        STUDENTS PARKING SPOT</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(EXECUTIVE HOSTEL SPACE</a:t>
            </a:r>
            <a:r>
              <a:rPr lang="en-US" dirty="0" smtClean="0"/>
              <a: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2224" y="2162363"/>
            <a:ext cx="6687589" cy="3877887"/>
          </a:xfrm>
        </p:spPr>
      </p:pic>
    </p:spTree>
    <p:extLst>
      <p:ext uri="{BB962C8B-B14F-4D97-AF65-F5344CB8AC3E}">
        <p14:creationId xmlns:p14="http://schemas.microsoft.com/office/powerpoint/2010/main" val="125330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708</TotalTime>
  <Words>625</Words>
  <Application>Microsoft Office PowerPoint</Application>
  <PresentationFormat>Custom</PresentationFormat>
  <Paragraphs>78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SECURITY AND SAFETY UNIT</vt:lpstr>
      <vt:lpstr>SECURITY ON CAMPUS</vt:lpstr>
      <vt:lpstr>RESPONSIBILITY OF CAMPUS SECURITY</vt:lpstr>
      <vt:lpstr>RESPONSIBILITY OF CAMPUS SECURITY CONT.</vt:lpstr>
      <vt:lpstr>RESPONSIBILITY OF CAMPUS SECURITY  CONT.</vt:lpstr>
      <vt:lpstr>PARKING SPOTS ON CAMPUS</vt:lpstr>
      <vt:lpstr>TEACHING STAFF, FO  AND SOME HOD’S PARKING SPOT</vt:lpstr>
      <vt:lpstr>TEACHING AND NON-TEACHING STAFF CONT.</vt:lpstr>
      <vt:lpstr>        STUDENTS PARKING SPOT        (EXECUTIVE HOSTEL SPACE)</vt:lpstr>
      <vt:lpstr>FIRE SAFETY</vt:lpstr>
      <vt:lpstr>EMERGENCY FIRE AND EVACUATION PROCEDURES</vt:lpstr>
      <vt:lpstr>EMERGENCY FIRE AND EVACUATION PROCEDURES</vt:lpstr>
      <vt:lpstr> FIRE  EVACUATION PROCEDURES CONT.</vt:lpstr>
      <vt:lpstr>FIRE EVACUATION PROCEDURES  CONT.</vt:lpstr>
      <vt:lpstr> FIRE EVACUATION PROCEDURES CONT.</vt:lpstr>
      <vt:lpstr>FIREARMS</vt:lpstr>
      <vt:lpstr>FIREARMS</vt:lpstr>
      <vt:lpstr>LOST AND FOUND ITEMS</vt:lpstr>
      <vt:lpstr>EXAMINATION PERIOD</vt:lpstr>
      <vt:lpstr>POLICE PATROLS </vt:lpstr>
      <vt:lpstr>CLOSURE OF MAIN GATE AND WEST GATE</vt:lpstr>
      <vt:lpstr>If you see something, say something by contacting campus security.</vt:lpstr>
      <vt:lpstr>    IT PAYS TO BE SECURITY CONSCIOUS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AND SAFETY UNIT</dc:title>
  <dc:creator>john apambire</dc:creator>
  <cp:lastModifiedBy>Josephine Yeboah</cp:lastModifiedBy>
  <cp:revision>152</cp:revision>
  <dcterms:created xsi:type="dcterms:W3CDTF">2016-11-08T13:20:37Z</dcterms:created>
  <dcterms:modified xsi:type="dcterms:W3CDTF">2019-10-01T10:28:48Z</dcterms:modified>
</cp:coreProperties>
</file>