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handoutMasterIdLst>
    <p:handoutMasterId r:id="rId12"/>
  </p:handoutMasterIdLst>
  <p:sldIdLst>
    <p:sldId id="257" r:id="rId2"/>
    <p:sldId id="259" r:id="rId3"/>
    <p:sldId id="258" r:id="rId4"/>
    <p:sldId id="256" r:id="rId5"/>
    <p:sldId id="260" r:id="rId6"/>
    <p:sldId id="267" r:id="rId7"/>
    <p:sldId id="269" r:id="rId8"/>
    <p:sldId id="274" r:id="rId9"/>
    <p:sldId id="273" r:id="rId10"/>
  </p:sldIdLst>
  <p:sldSz cx="9144000" cy="6858000" type="screen4x3"/>
  <p:notesSz cx="6858000" cy="9144000"/>
  <p:custShowLst>
    <p:custShow name="Custom Show 1" id="0">
      <p:sldLst>
        <p:sld r:id="rId2"/>
        <p:sld r:id="rId5"/>
        <p:sld r:id="rId4"/>
      </p:sldLst>
    </p:custShow>
  </p:custShow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F4EBFC64-E229-46E7-A2BF-4B0F47B9AA01}" type="datetimeFigureOut">
              <a:rPr lang="en-US"/>
              <a:pPr>
                <a:defRPr/>
              </a:pPr>
              <a:t>10/1/2019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41529577-3479-4415-A30D-45898C4E494B}" type="slidenum">
              <a:rPr lang="en-US"/>
              <a:pPr>
                <a:defRPr/>
              </a:pPr>
              <a:t>‹#›</a:t>
            </a:fld>
            <a:endParaRPr lang="en-US"/>
          </a:p>
        </p:txBody>
      </p:sp>
    </p:spTree>
    <p:extLst>
      <p:ext uri="{BB962C8B-B14F-4D97-AF65-F5344CB8AC3E}">
        <p14:creationId xmlns:p14="http://schemas.microsoft.com/office/powerpoint/2010/main" val="1042559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E83D7ED-B651-431C-BA4A-F88F04FBCF9A}" type="datetimeFigureOut">
              <a:rPr lang="en-US"/>
              <a:pPr>
                <a:defRPr/>
              </a:pPr>
              <a:t>10/1/2019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05576CAD-D840-4715-9F22-8E716E8B41DD}" type="slidenum">
              <a:rPr lang="en-US"/>
              <a:pPr>
                <a:defRPr/>
              </a:pPr>
              <a:t>‹#›</a:t>
            </a:fld>
            <a:endParaRPr lang="en-US"/>
          </a:p>
        </p:txBody>
      </p:sp>
    </p:spTree>
    <p:extLst>
      <p:ext uri="{BB962C8B-B14F-4D97-AF65-F5344CB8AC3E}">
        <p14:creationId xmlns:p14="http://schemas.microsoft.com/office/powerpoint/2010/main" val="13588553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fld id="{C9A299B7-3068-4EA1-A62A-0ADB8B7B3A40}" type="datetime1">
              <a:rPr lang="en-US"/>
              <a:pPr>
                <a:defRPr/>
              </a:pPr>
              <a:t>10/1/2019</a:t>
            </a:fld>
            <a:endParaRPr lang="en-US"/>
          </a:p>
        </p:txBody>
      </p:sp>
      <p:sp>
        <p:nvSpPr>
          <p:cNvPr id="5" name="Footer Placeholder 18"/>
          <p:cNvSpPr>
            <a:spLocks noGrp="1"/>
          </p:cNvSpPr>
          <p:nvPr>
            <p:ph type="ftr" sz="quarter" idx="11"/>
          </p:nvPr>
        </p:nvSpPr>
        <p:spPr/>
        <p:txBody>
          <a:bodyPr/>
          <a:lstStyle>
            <a:lvl1pPr>
              <a:defRPr/>
            </a:lvl1pPr>
          </a:lstStyle>
          <a:p>
            <a:pPr>
              <a:defRPr/>
            </a:pPr>
            <a:r>
              <a:rPr lang="en-US"/>
              <a:t>Present By: Accountant</a:t>
            </a:r>
          </a:p>
        </p:txBody>
      </p:sp>
      <p:sp>
        <p:nvSpPr>
          <p:cNvPr id="6" name="Slide Number Placeholder 26"/>
          <p:cNvSpPr>
            <a:spLocks noGrp="1"/>
          </p:cNvSpPr>
          <p:nvPr>
            <p:ph type="sldNum" sz="quarter" idx="12"/>
          </p:nvPr>
        </p:nvSpPr>
        <p:spPr/>
        <p:txBody>
          <a:bodyPr/>
          <a:lstStyle>
            <a:lvl1pPr>
              <a:defRPr/>
            </a:lvl1pPr>
          </a:lstStyle>
          <a:p>
            <a:pPr>
              <a:defRPr/>
            </a:pPr>
            <a:fld id="{495FE9AE-CA49-4D0B-B540-46C292C40B4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BB6CB618-2B18-40E8-B906-862960D66D1F}" type="datetime1">
              <a:rPr lang="en-US"/>
              <a:pPr>
                <a:defRPr/>
              </a:pPr>
              <a:t>10/1/2019</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Present By: Accountant</a:t>
            </a:r>
          </a:p>
        </p:txBody>
      </p:sp>
      <p:sp>
        <p:nvSpPr>
          <p:cNvPr id="6" name="Slide Number Placeholder 17"/>
          <p:cNvSpPr>
            <a:spLocks noGrp="1"/>
          </p:cNvSpPr>
          <p:nvPr>
            <p:ph type="sldNum" sz="quarter" idx="12"/>
          </p:nvPr>
        </p:nvSpPr>
        <p:spPr/>
        <p:txBody>
          <a:bodyPr/>
          <a:lstStyle>
            <a:lvl1pPr>
              <a:defRPr/>
            </a:lvl1pPr>
          </a:lstStyle>
          <a:p>
            <a:pPr>
              <a:defRPr/>
            </a:pPr>
            <a:fld id="{985E0E24-EAB1-432B-BEB7-633A7BD53F8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6883F318-5E27-48B6-83DD-EA6BF5E63C6E}" type="datetime1">
              <a:rPr lang="en-US"/>
              <a:pPr>
                <a:defRPr/>
              </a:pPr>
              <a:t>10/1/2019</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Present By: Accountant</a:t>
            </a:r>
          </a:p>
        </p:txBody>
      </p:sp>
      <p:sp>
        <p:nvSpPr>
          <p:cNvPr id="6" name="Slide Number Placeholder 17"/>
          <p:cNvSpPr>
            <a:spLocks noGrp="1"/>
          </p:cNvSpPr>
          <p:nvPr>
            <p:ph type="sldNum" sz="quarter" idx="12"/>
          </p:nvPr>
        </p:nvSpPr>
        <p:spPr/>
        <p:txBody>
          <a:bodyPr/>
          <a:lstStyle>
            <a:lvl1pPr>
              <a:defRPr/>
            </a:lvl1pPr>
          </a:lstStyle>
          <a:p>
            <a:pPr>
              <a:defRPr/>
            </a:pPr>
            <a:fld id="{641ADCED-EBAF-4D9C-9979-77E9470C9FD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DE3F6E22-C63C-4226-8AA8-4866065A01BA}" type="datetime1">
              <a:rPr lang="en-US"/>
              <a:pPr>
                <a:defRPr/>
              </a:pPr>
              <a:t>10/1/2019</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Present By: Accountant</a:t>
            </a:r>
          </a:p>
        </p:txBody>
      </p:sp>
      <p:sp>
        <p:nvSpPr>
          <p:cNvPr id="6" name="Slide Number Placeholder 17"/>
          <p:cNvSpPr>
            <a:spLocks noGrp="1"/>
          </p:cNvSpPr>
          <p:nvPr>
            <p:ph type="sldNum" sz="quarter" idx="12"/>
          </p:nvPr>
        </p:nvSpPr>
        <p:spPr/>
        <p:txBody>
          <a:bodyPr/>
          <a:lstStyle>
            <a:lvl1pPr>
              <a:defRPr/>
            </a:lvl1pPr>
          </a:lstStyle>
          <a:p>
            <a:pPr>
              <a:defRPr/>
            </a:pPr>
            <a:fld id="{D9700B94-907C-4399-B83F-A76F68E2AA5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92B51BC5-223D-4DC8-A8B6-281D171D606E}" type="datetime1">
              <a:rPr lang="en-US"/>
              <a:pPr>
                <a:defRPr/>
              </a:pPr>
              <a:t>10/1/2019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Present By: Accountant</a:t>
            </a:r>
          </a:p>
        </p:txBody>
      </p:sp>
      <p:sp>
        <p:nvSpPr>
          <p:cNvPr id="6" name="Slide Number Placeholder 5"/>
          <p:cNvSpPr>
            <a:spLocks noGrp="1"/>
          </p:cNvSpPr>
          <p:nvPr>
            <p:ph type="sldNum" sz="quarter" idx="12"/>
          </p:nvPr>
        </p:nvSpPr>
        <p:spPr/>
        <p:txBody>
          <a:bodyPr/>
          <a:lstStyle>
            <a:lvl1pPr>
              <a:defRPr/>
            </a:lvl1pPr>
          </a:lstStyle>
          <a:p>
            <a:pPr>
              <a:defRPr/>
            </a:pPr>
            <a:fld id="{B71B22C7-8097-427C-9877-7FB22DD9C60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0970A89A-97F9-4885-B8FD-600311682FF1}" type="datetime1">
              <a:rPr lang="en-US"/>
              <a:pPr>
                <a:defRPr/>
              </a:pPr>
              <a:t>10/1/2019</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a:t>Present By: Accountant</a:t>
            </a:r>
          </a:p>
        </p:txBody>
      </p:sp>
      <p:sp>
        <p:nvSpPr>
          <p:cNvPr id="7" name="Slide Number Placeholder 17"/>
          <p:cNvSpPr>
            <a:spLocks noGrp="1"/>
          </p:cNvSpPr>
          <p:nvPr>
            <p:ph type="sldNum" sz="quarter" idx="12"/>
          </p:nvPr>
        </p:nvSpPr>
        <p:spPr/>
        <p:txBody>
          <a:bodyPr/>
          <a:lstStyle>
            <a:lvl1pPr>
              <a:defRPr/>
            </a:lvl1pPr>
          </a:lstStyle>
          <a:p>
            <a:pPr>
              <a:defRPr/>
            </a:pPr>
            <a:fld id="{C4F20DA6-6995-4C90-A617-1BA0972ADA8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fld id="{6E1FAA26-27FC-4880-9900-471FD29E275F}" type="datetime1">
              <a:rPr lang="en-US"/>
              <a:pPr>
                <a:defRPr/>
              </a:pPr>
              <a:t>10/1/2019</a:t>
            </a:fld>
            <a:endParaRPr lang="en-US"/>
          </a:p>
        </p:txBody>
      </p:sp>
      <p:sp>
        <p:nvSpPr>
          <p:cNvPr id="8" name="Footer Placeholder 21"/>
          <p:cNvSpPr>
            <a:spLocks noGrp="1"/>
          </p:cNvSpPr>
          <p:nvPr>
            <p:ph type="ftr" sz="quarter" idx="11"/>
          </p:nvPr>
        </p:nvSpPr>
        <p:spPr/>
        <p:txBody>
          <a:bodyPr/>
          <a:lstStyle>
            <a:lvl1pPr>
              <a:defRPr/>
            </a:lvl1pPr>
          </a:lstStyle>
          <a:p>
            <a:pPr>
              <a:defRPr/>
            </a:pPr>
            <a:r>
              <a:rPr lang="en-US"/>
              <a:t>Present By: Accountant</a:t>
            </a:r>
          </a:p>
        </p:txBody>
      </p:sp>
      <p:sp>
        <p:nvSpPr>
          <p:cNvPr id="9" name="Slide Number Placeholder 17"/>
          <p:cNvSpPr>
            <a:spLocks noGrp="1"/>
          </p:cNvSpPr>
          <p:nvPr>
            <p:ph type="sldNum" sz="quarter" idx="12"/>
          </p:nvPr>
        </p:nvSpPr>
        <p:spPr/>
        <p:txBody>
          <a:bodyPr/>
          <a:lstStyle>
            <a:lvl1pPr>
              <a:defRPr/>
            </a:lvl1pPr>
          </a:lstStyle>
          <a:p>
            <a:pPr>
              <a:defRPr/>
            </a:pPr>
            <a:fld id="{A72052F0-41AA-490E-BCCD-3F61A1D7D76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fld id="{2A0E85EC-A116-4F88-AA52-B5E1ECC600ED}" type="datetime1">
              <a:rPr lang="en-US"/>
              <a:pPr>
                <a:defRPr/>
              </a:pPr>
              <a:t>10/1/2019</a:t>
            </a:fld>
            <a:endParaRPr lang="en-US"/>
          </a:p>
        </p:txBody>
      </p:sp>
      <p:sp>
        <p:nvSpPr>
          <p:cNvPr id="4" name="Footer Placeholder 21"/>
          <p:cNvSpPr>
            <a:spLocks noGrp="1"/>
          </p:cNvSpPr>
          <p:nvPr>
            <p:ph type="ftr" sz="quarter" idx="11"/>
          </p:nvPr>
        </p:nvSpPr>
        <p:spPr/>
        <p:txBody>
          <a:bodyPr/>
          <a:lstStyle>
            <a:lvl1pPr>
              <a:defRPr/>
            </a:lvl1pPr>
          </a:lstStyle>
          <a:p>
            <a:pPr>
              <a:defRPr/>
            </a:pPr>
            <a:r>
              <a:rPr lang="en-US"/>
              <a:t>Present By: Accountant</a:t>
            </a:r>
          </a:p>
        </p:txBody>
      </p:sp>
      <p:sp>
        <p:nvSpPr>
          <p:cNvPr id="5" name="Slide Number Placeholder 17"/>
          <p:cNvSpPr>
            <a:spLocks noGrp="1"/>
          </p:cNvSpPr>
          <p:nvPr>
            <p:ph type="sldNum" sz="quarter" idx="12"/>
          </p:nvPr>
        </p:nvSpPr>
        <p:spPr/>
        <p:txBody>
          <a:bodyPr/>
          <a:lstStyle>
            <a:lvl1pPr>
              <a:defRPr/>
            </a:lvl1pPr>
          </a:lstStyle>
          <a:p>
            <a:pPr>
              <a:defRPr/>
            </a:pPr>
            <a:fld id="{A5D7E716-8113-4639-9684-4D016FE099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272D574-9ED4-4912-BD36-519FDF653660}" type="datetime1">
              <a:rPr lang="en-US"/>
              <a:pPr>
                <a:defRPr/>
              </a:pPr>
              <a:t>10/1/2019</a:t>
            </a:fld>
            <a:endParaRPr lang="en-US"/>
          </a:p>
        </p:txBody>
      </p:sp>
      <p:sp>
        <p:nvSpPr>
          <p:cNvPr id="3" name="Footer Placeholder 21"/>
          <p:cNvSpPr>
            <a:spLocks noGrp="1"/>
          </p:cNvSpPr>
          <p:nvPr>
            <p:ph type="ftr" sz="quarter" idx="11"/>
          </p:nvPr>
        </p:nvSpPr>
        <p:spPr/>
        <p:txBody>
          <a:bodyPr/>
          <a:lstStyle>
            <a:lvl1pPr>
              <a:defRPr/>
            </a:lvl1pPr>
          </a:lstStyle>
          <a:p>
            <a:pPr>
              <a:defRPr/>
            </a:pPr>
            <a:r>
              <a:rPr lang="en-US"/>
              <a:t>Present By: Accountant</a:t>
            </a:r>
          </a:p>
        </p:txBody>
      </p:sp>
      <p:sp>
        <p:nvSpPr>
          <p:cNvPr id="4" name="Slide Number Placeholder 17"/>
          <p:cNvSpPr>
            <a:spLocks noGrp="1"/>
          </p:cNvSpPr>
          <p:nvPr>
            <p:ph type="sldNum" sz="quarter" idx="12"/>
          </p:nvPr>
        </p:nvSpPr>
        <p:spPr/>
        <p:txBody>
          <a:bodyPr/>
          <a:lstStyle>
            <a:lvl1pPr>
              <a:defRPr/>
            </a:lvl1pPr>
          </a:lstStyle>
          <a:p>
            <a:pPr>
              <a:defRPr/>
            </a:pPr>
            <a:fld id="{DCC98093-D70B-4531-BB4F-F2CA431773C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28F20A1C-CE00-49C1-B244-295ECF27F497}" type="datetime1">
              <a:rPr lang="en-US"/>
              <a:pPr>
                <a:defRPr/>
              </a:pPr>
              <a:t>10/1/2019</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a:t>Present By: Accountant</a:t>
            </a:r>
          </a:p>
        </p:txBody>
      </p:sp>
      <p:sp>
        <p:nvSpPr>
          <p:cNvPr id="7" name="Slide Number Placeholder 17"/>
          <p:cNvSpPr>
            <a:spLocks noGrp="1"/>
          </p:cNvSpPr>
          <p:nvPr>
            <p:ph type="sldNum" sz="quarter" idx="12"/>
          </p:nvPr>
        </p:nvSpPr>
        <p:spPr/>
        <p:txBody>
          <a:bodyPr/>
          <a:lstStyle>
            <a:lvl1pPr>
              <a:defRPr/>
            </a:lvl1pPr>
          </a:lstStyle>
          <a:p>
            <a:pPr>
              <a:defRPr/>
            </a:pPr>
            <a:fld id="{7D0F99C2-B1B6-4802-BE03-B30767855D5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0358814F-A460-441F-A891-E7FBA855646F}" type="datetime1">
              <a:rPr lang="en-US"/>
              <a:pPr>
                <a:defRPr/>
              </a:pPr>
              <a:t>10/1/2019</a:t>
            </a:fld>
            <a:endParaRPr lang="en-US"/>
          </a:p>
        </p:txBody>
      </p:sp>
      <p:sp>
        <p:nvSpPr>
          <p:cNvPr id="10" name="Footer Placeholder 5"/>
          <p:cNvSpPr>
            <a:spLocks noGrp="1"/>
          </p:cNvSpPr>
          <p:nvPr>
            <p:ph type="ftr" sz="quarter" idx="11"/>
          </p:nvPr>
        </p:nvSpPr>
        <p:spPr/>
        <p:txBody>
          <a:bodyPr/>
          <a:lstStyle>
            <a:lvl1pPr>
              <a:defRPr/>
            </a:lvl1pPr>
          </a:lstStyle>
          <a:p>
            <a:pPr>
              <a:defRPr/>
            </a:pPr>
            <a:r>
              <a:rPr lang="en-US"/>
              <a:t>Present By: Accountant</a:t>
            </a: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1DC41386-0808-46D8-A66D-9574CE2EAEC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1A1F70D3-5931-4394-B3DE-581D1EF34221}" type="datetime1">
              <a:rPr lang="en-US"/>
              <a:pPr>
                <a:defRPr/>
              </a:pPr>
              <a:t>10/1/2019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r>
              <a:rPr lang="en-US"/>
              <a:t>Present By: Accountant</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4A986E27-4974-4E3C-9204-66546E77C0E9}"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79" r:id="rId1"/>
    <p:sldLayoutId id="2147483771" r:id="rId2"/>
    <p:sldLayoutId id="2147483780" r:id="rId3"/>
    <p:sldLayoutId id="2147483772" r:id="rId4"/>
    <p:sldLayoutId id="2147483773" r:id="rId5"/>
    <p:sldLayoutId id="2147483774" r:id="rId6"/>
    <p:sldLayoutId id="2147483775" r:id="rId7"/>
    <p:sldLayoutId id="2147483776" r:id="rId8"/>
    <p:sldLayoutId id="2147483781" r:id="rId9"/>
    <p:sldLayoutId id="2147483777" r:id="rId10"/>
    <p:sldLayoutId id="2147483778" r:id="rId11"/>
  </p:sldLayoutIdLst>
  <p:hf hd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1600200"/>
            <a:ext cx="8458200" cy="18681700"/>
          </a:xfrm>
          <a:prstGeom prst="rect">
            <a:avLst/>
          </a:prstGeom>
          <a:noFill/>
        </p:spPr>
        <p:txBody>
          <a:bodyPr>
            <a:spAutoFit/>
          </a:bodyPr>
          <a:lstStyle/>
          <a:p>
            <a:pPr fontAlgn="auto">
              <a:spcBef>
                <a:spcPts val="0"/>
              </a:spcBef>
              <a:spcAft>
                <a:spcPts val="0"/>
              </a:spcAft>
              <a:defRPr/>
            </a:pPr>
            <a:endParaRPr lang="en-US" sz="1600" dirty="0">
              <a:latin typeface="+mn-lt"/>
            </a:endParaRPr>
          </a:p>
          <a:p>
            <a:pPr>
              <a:defRPr/>
            </a:pPr>
            <a:endParaRPr lang="en-US" sz="3200" b="1" dirty="0"/>
          </a:p>
          <a:p>
            <a:pPr>
              <a:defRPr/>
            </a:pPr>
            <a:endParaRPr lang="en-US" sz="3200" b="1" dirty="0"/>
          </a:p>
          <a:p>
            <a:pPr>
              <a:defRPr/>
            </a:pPr>
            <a:endParaRPr lang="en-US" sz="3200" b="1" dirty="0"/>
          </a:p>
          <a:p>
            <a:pPr>
              <a:defRPr/>
            </a:pPr>
            <a:endParaRPr lang="en-US" sz="3200" b="1" dirty="0"/>
          </a:p>
          <a:p>
            <a:pPr>
              <a:defRPr/>
            </a:pPr>
            <a:endParaRPr lang="en-US" sz="3200" b="1" dirty="0"/>
          </a:p>
          <a:p>
            <a:pPr>
              <a:defRPr/>
            </a:pPr>
            <a:endParaRPr lang="en-US" sz="3200" b="1" dirty="0"/>
          </a:p>
          <a:p>
            <a:pPr>
              <a:defRPr/>
            </a:pPr>
            <a:endParaRPr lang="en-US" sz="3200" b="1" dirty="0"/>
          </a:p>
          <a:p>
            <a:pPr>
              <a:defRPr/>
            </a:pPr>
            <a:endParaRPr lang="en-US" sz="3200" b="1" dirty="0"/>
          </a:p>
          <a:p>
            <a:pPr>
              <a:defRPr/>
            </a:pPr>
            <a:endParaRPr lang="en-US" sz="3200" b="1" dirty="0"/>
          </a:p>
          <a:p>
            <a:pPr>
              <a:defRPr/>
            </a:pPr>
            <a:endParaRPr lang="en-US" sz="3200" b="1" dirty="0"/>
          </a:p>
          <a:p>
            <a:pPr>
              <a:defRPr/>
            </a:pPr>
            <a:endParaRPr lang="en-US" sz="3200" b="1" dirty="0"/>
          </a:p>
          <a:p>
            <a:pPr>
              <a:defRPr/>
            </a:pPr>
            <a:r>
              <a:rPr lang="en-US" sz="3200" dirty="0"/>
              <a:t> </a:t>
            </a:r>
          </a:p>
          <a:p>
            <a:pPr>
              <a:defRPr/>
            </a:pPr>
            <a:r>
              <a:rPr lang="en-US" sz="3200" dirty="0"/>
              <a:t> </a:t>
            </a:r>
          </a:p>
          <a:p>
            <a:pPr>
              <a:defRPr/>
            </a:pPr>
            <a:r>
              <a:rPr lang="en-US" sz="3200" dirty="0"/>
              <a:t> </a:t>
            </a:r>
          </a:p>
          <a:p>
            <a:pPr>
              <a:defRPr/>
            </a:pPr>
            <a:r>
              <a:rPr lang="en-US" sz="3200" dirty="0"/>
              <a:t> </a:t>
            </a:r>
          </a:p>
          <a:p>
            <a:pPr>
              <a:defRPr/>
            </a:pPr>
            <a:r>
              <a:rPr lang="en-US" sz="3200" dirty="0"/>
              <a:t> </a:t>
            </a:r>
          </a:p>
          <a:p>
            <a:pPr>
              <a:defRPr/>
            </a:pPr>
            <a:r>
              <a:rPr lang="en-US" sz="3200" dirty="0"/>
              <a:t> </a:t>
            </a:r>
          </a:p>
          <a:p>
            <a:pPr>
              <a:defRPr/>
            </a:pPr>
            <a:r>
              <a:rPr lang="en-US" sz="3200" b="1" dirty="0"/>
              <a:t> </a:t>
            </a:r>
            <a:endParaRPr lang="en-US" sz="3200" dirty="0"/>
          </a:p>
          <a:p>
            <a:pPr>
              <a:defRPr/>
            </a:pPr>
            <a:r>
              <a:rPr lang="en-US" sz="3200" dirty="0"/>
              <a:t> </a:t>
            </a:r>
          </a:p>
          <a:p>
            <a:pPr>
              <a:defRPr/>
            </a:pPr>
            <a:r>
              <a:rPr lang="en-US" sz="3200" dirty="0"/>
              <a:t> </a:t>
            </a:r>
          </a:p>
          <a:p>
            <a:pPr>
              <a:defRPr/>
            </a:pPr>
            <a:r>
              <a:rPr lang="en-US" sz="3200" dirty="0"/>
              <a:t> </a:t>
            </a:r>
          </a:p>
          <a:p>
            <a:pPr>
              <a:defRPr/>
            </a:pPr>
            <a:r>
              <a:rPr lang="en-US" sz="3200" dirty="0"/>
              <a:t> </a:t>
            </a:r>
          </a:p>
          <a:p>
            <a:pPr>
              <a:defRPr/>
            </a:pPr>
            <a:r>
              <a:rPr lang="en-US" sz="3200" b="1" i="1" dirty="0"/>
              <a:t> </a:t>
            </a:r>
            <a:endParaRPr lang="en-US" sz="3200" dirty="0"/>
          </a:p>
          <a:p>
            <a:pPr>
              <a:defRPr/>
            </a:pPr>
            <a:r>
              <a:rPr lang="en-US" sz="3200" dirty="0"/>
              <a:t> </a:t>
            </a:r>
          </a:p>
          <a:p>
            <a:pPr>
              <a:defRPr/>
            </a:pPr>
            <a:r>
              <a:rPr lang="en-US" sz="3200" dirty="0"/>
              <a:t> </a:t>
            </a:r>
          </a:p>
          <a:p>
            <a:pPr fontAlgn="auto">
              <a:spcBef>
                <a:spcPts val="0"/>
              </a:spcBef>
              <a:spcAft>
                <a:spcPts val="0"/>
              </a:spcAft>
              <a:defRPr/>
            </a:pPr>
            <a:r>
              <a:rPr lang="en-US" sz="3200" dirty="0">
                <a:latin typeface="+mn-lt"/>
              </a:rPr>
              <a:t>The Finance Department of the University is made up of two main sections:</a:t>
            </a:r>
          </a:p>
          <a:p>
            <a:pPr fontAlgn="auto">
              <a:spcBef>
                <a:spcPts val="0"/>
              </a:spcBef>
              <a:spcAft>
                <a:spcPts val="0"/>
              </a:spcAft>
              <a:defRPr/>
            </a:pPr>
            <a:endParaRPr lang="en-US" sz="2000" dirty="0">
              <a:latin typeface="+mn-lt"/>
            </a:endParaRPr>
          </a:p>
          <a:p>
            <a:pPr marL="1257300" lvl="2" indent="-342900" fontAlgn="auto">
              <a:spcBef>
                <a:spcPts val="0"/>
              </a:spcBef>
              <a:spcAft>
                <a:spcPts val="0"/>
              </a:spcAft>
              <a:buFont typeface="+mj-lt"/>
              <a:buAutoNum type="arabicPeriod"/>
              <a:defRPr/>
            </a:pPr>
            <a:r>
              <a:rPr lang="en-US" sz="3200" dirty="0">
                <a:solidFill>
                  <a:schemeClr val="tx2">
                    <a:lumMod val="60000"/>
                    <a:lumOff val="40000"/>
                  </a:schemeClr>
                </a:solidFill>
                <a:latin typeface="+mn-lt"/>
              </a:rPr>
              <a:t>Cash Office</a:t>
            </a:r>
          </a:p>
          <a:p>
            <a:pPr marL="1257300" lvl="2" indent="-342900" fontAlgn="auto">
              <a:spcBef>
                <a:spcPts val="0"/>
              </a:spcBef>
              <a:spcAft>
                <a:spcPts val="0"/>
              </a:spcAft>
              <a:buFont typeface="+mj-lt"/>
              <a:buAutoNum type="arabicPeriod"/>
              <a:defRPr/>
            </a:pPr>
            <a:r>
              <a:rPr lang="en-US" sz="3200" dirty="0">
                <a:solidFill>
                  <a:schemeClr val="tx2">
                    <a:lumMod val="60000"/>
                    <a:lumOff val="40000"/>
                  </a:schemeClr>
                </a:solidFill>
                <a:latin typeface="+mn-lt"/>
              </a:rPr>
              <a:t>Students and Payable Section</a:t>
            </a:r>
          </a:p>
          <a:p>
            <a:pPr marL="342900" indent="-342900" fontAlgn="auto">
              <a:spcBef>
                <a:spcPts val="0"/>
              </a:spcBef>
              <a:spcAft>
                <a:spcPts val="0"/>
              </a:spcAft>
              <a:defRPr/>
            </a:pPr>
            <a:r>
              <a:rPr lang="en-US" sz="1600" b="1" dirty="0">
                <a:latin typeface="+mn-lt"/>
              </a:rPr>
              <a:t>           </a:t>
            </a:r>
          </a:p>
          <a:p>
            <a:pPr marL="342900" indent="-342900" fontAlgn="auto">
              <a:spcBef>
                <a:spcPts val="0"/>
              </a:spcBef>
              <a:spcAft>
                <a:spcPts val="0"/>
              </a:spcAft>
              <a:defRPr/>
            </a:pPr>
            <a:r>
              <a:rPr lang="en-US" sz="1600" b="1" dirty="0">
                <a:latin typeface="+mn-lt"/>
              </a:rPr>
              <a:t>     </a:t>
            </a:r>
            <a:r>
              <a:rPr lang="en-US" sz="3200" b="1" dirty="0">
                <a:latin typeface="+mn-lt"/>
              </a:rPr>
              <a:t>CASH OFFICE</a:t>
            </a:r>
          </a:p>
          <a:p>
            <a:pPr marL="342900" indent="-342900" fontAlgn="auto">
              <a:spcBef>
                <a:spcPts val="0"/>
              </a:spcBef>
              <a:spcAft>
                <a:spcPts val="0"/>
              </a:spcAft>
              <a:defRPr/>
            </a:pPr>
            <a:r>
              <a:rPr lang="en-US" sz="1600" dirty="0">
                <a:latin typeface="+mn-lt"/>
              </a:rPr>
              <a:t>	</a:t>
            </a:r>
            <a:r>
              <a:rPr lang="en-US" sz="2800" dirty="0">
                <a:solidFill>
                  <a:schemeClr val="tx2">
                    <a:lumMod val="60000"/>
                    <a:lumOff val="40000"/>
                  </a:schemeClr>
                </a:solidFill>
                <a:latin typeface="+mn-lt"/>
              </a:rPr>
              <a:t>-  Revenue Collection</a:t>
            </a:r>
          </a:p>
          <a:p>
            <a:pPr marL="342900" indent="-342900" fontAlgn="auto">
              <a:spcBef>
                <a:spcPts val="0"/>
              </a:spcBef>
              <a:spcAft>
                <a:spcPts val="0"/>
              </a:spcAft>
              <a:defRPr/>
            </a:pPr>
            <a:r>
              <a:rPr lang="en-US" sz="2800" dirty="0">
                <a:solidFill>
                  <a:schemeClr val="tx2">
                    <a:lumMod val="60000"/>
                    <a:lumOff val="40000"/>
                  </a:schemeClr>
                </a:solidFill>
                <a:latin typeface="+mn-lt"/>
              </a:rPr>
              <a:t>	-  Payments</a:t>
            </a:r>
          </a:p>
          <a:p>
            <a:pPr marL="342900" indent="-342900" fontAlgn="auto">
              <a:spcBef>
                <a:spcPts val="0"/>
              </a:spcBef>
              <a:spcAft>
                <a:spcPts val="0"/>
              </a:spcAft>
              <a:defRPr/>
            </a:pPr>
            <a:r>
              <a:rPr lang="en-US" sz="2800" dirty="0">
                <a:solidFill>
                  <a:schemeClr val="tx2">
                    <a:lumMod val="60000"/>
                    <a:lumOff val="40000"/>
                  </a:schemeClr>
                </a:solidFill>
                <a:latin typeface="+mn-lt"/>
              </a:rPr>
              <a:t>	-  Enquiries</a:t>
            </a: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r>
              <a:rPr lang="en-US" sz="1600" dirty="0">
                <a:latin typeface="+mn-lt"/>
              </a:rPr>
              <a:t>			</a:t>
            </a:r>
          </a:p>
          <a:p>
            <a:pPr marL="342900" indent="-342900" fontAlgn="auto">
              <a:spcBef>
                <a:spcPts val="0"/>
              </a:spcBef>
              <a:spcAft>
                <a:spcPts val="0"/>
              </a:spcAft>
              <a:defRPr/>
            </a:pPr>
            <a:r>
              <a:rPr lang="en-US" sz="1600" dirty="0">
                <a:latin typeface="+mn-lt"/>
              </a:rPr>
              <a:t>	</a:t>
            </a: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endParaRPr lang="en-US" sz="1600" dirty="0">
              <a:latin typeface="+mn-lt"/>
            </a:endParaRPr>
          </a:p>
        </p:txBody>
      </p:sp>
      <p:sp>
        <p:nvSpPr>
          <p:cNvPr id="3" name="TextBox 2"/>
          <p:cNvSpPr txBox="1"/>
          <p:nvPr/>
        </p:nvSpPr>
        <p:spPr>
          <a:xfrm>
            <a:off x="533400" y="1981200"/>
            <a:ext cx="8001000" cy="1724025"/>
          </a:xfrm>
          <a:prstGeom prst="rect">
            <a:avLst/>
          </a:prstGeom>
          <a:noFill/>
        </p:spPr>
        <p:txBody>
          <a:bodyPr>
            <a:spAutoFit/>
          </a:bodyPr>
          <a:lstStyle/>
          <a:p>
            <a:pPr algn="ctr">
              <a:defRPr/>
            </a:pPr>
            <a:r>
              <a:rPr lang="en-US" sz="4400" b="1" dirty="0">
                <a:solidFill>
                  <a:schemeClr val="tx2">
                    <a:lumMod val="60000"/>
                    <a:lumOff val="40000"/>
                  </a:schemeClr>
                </a:solidFill>
                <a:latin typeface="Albertus Extra Bold" pitchFamily="34" charset="0"/>
              </a:rPr>
              <a:t>FINANCIAL POLICIES OF CSUC</a:t>
            </a:r>
          </a:p>
          <a:p>
            <a:pPr>
              <a:defRPr/>
            </a:pPr>
            <a:endParaRPr lang="en-US" dirty="0"/>
          </a:p>
        </p:txBody>
      </p:sp>
      <p:sp>
        <p:nvSpPr>
          <p:cNvPr id="4" name="Slide Number Placeholder 3"/>
          <p:cNvSpPr>
            <a:spLocks noGrp="1"/>
          </p:cNvSpPr>
          <p:nvPr>
            <p:ph type="sldNum" sz="quarter" idx="12"/>
          </p:nvPr>
        </p:nvSpPr>
        <p:spPr/>
        <p:txBody>
          <a:bodyPr/>
          <a:lstStyle/>
          <a:p>
            <a:pPr>
              <a:defRPr/>
            </a:pPr>
            <a:fld id="{8487B107-3FC2-4877-B88B-9825A16D4FC4}" type="slidenum">
              <a:rPr lang="en-US" smtClean="0"/>
              <a:pPr>
                <a:defRPr/>
              </a:pPr>
              <a:t>1</a:t>
            </a:fld>
            <a:endParaRPr lang="en-US"/>
          </a:p>
        </p:txBody>
      </p:sp>
      <p:sp>
        <p:nvSpPr>
          <p:cNvPr id="6" name="Footer Placeholder 5"/>
          <p:cNvSpPr>
            <a:spLocks noGrp="1"/>
          </p:cNvSpPr>
          <p:nvPr>
            <p:ph type="ftr" sz="quarter" idx="11"/>
          </p:nvPr>
        </p:nvSpPr>
        <p:spPr/>
        <p:txBody>
          <a:bodyPr/>
          <a:lstStyle/>
          <a:p>
            <a:pPr>
              <a:defRPr/>
            </a:pPr>
            <a:r>
              <a:rPr lang="en-US" dirty="0"/>
              <a:t>Presented  by Osei Yeboah </a:t>
            </a:r>
            <a:r>
              <a:rPr lang="en-US" dirty="0" err="1"/>
              <a:t>Asuamah</a:t>
            </a:r>
            <a:endParaRPr lang="en-US" dirty="0"/>
          </a:p>
        </p:txBody>
      </p:sp>
    </p:spTree>
  </p:cSld>
  <p:clrMapOvr>
    <a:masterClrMapping/>
  </p:clrMapOvr>
  <p:transition advTm="30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1600200"/>
            <a:ext cx="8458200" cy="42811700"/>
          </a:xfrm>
          <a:prstGeom prst="rect">
            <a:avLst/>
          </a:prstGeom>
          <a:noFill/>
        </p:spPr>
        <p:txBody>
          <a:bodyPr>
            <a:spAutoFit/>
          </a:bodyPr>
          <a:lstStyle/>
          <a:p>
            <a:pPr fontAlgn="auto">
              <a:spcBef>
                <a:spcPts val="0"/>
              </a:spcBef>
              <a:spcAft>
                <a:spcPts val="0"/>
              </a:spcAft>
              <a:defRPr/>
            </a:pPr>
            <a:endParaRPr lang="en-US" sz="1600" dirty="0">
              <a:latin typeface="+mn-lt"/>
            </a:endParaRPr>
          </a:p>
          <a:p>
            <a:pPr>
              <a:defRPr/>
            </a:pPr>
            <a:endParaRPr lang="en-US" sz="3200" b="1" dirty="0"/>
          </a:p>
          <a:p>
            <a:pPr>
              <a:defRPr/>
            </a:pPr>
            <a:endParaRPr lang="en-US" sz="3200" b="1" dirty="0"/>
          </a:p>
          <a:p>
            <a:pPr>
              <a:defRPr/>
            </a:pPr>
            <a:endParaRPr lang="en-US" sz="3200" b="1" dirty="0"/>
          </a:p>
          <a:p>
            <a:pPr>
              <a:defRPr/>
            </a:pPr>
            <a:endParaRPr lang="en-US" sz="3200" b="1" dirty="0"/>
          </a:p>
          <a:p>
            <a:pPr>
              <a:defRPr/>
            </a:pPr>
            <a:endParaRPr lang="en-US" sz="3200" b="1" dirty="0"/>
          </a:p>
          <a:p>
            <a:pPr>
              <a:defRPr/>
            </a:pPr>
            <a:endParaRPr lang="en-US" sz="3200" b="1" dirty="0"/>
          </a:p>
          <a:p>
            <a:pPr>
              <a:defRPr/>
            </a:pPr>
            <a:endParaRPr lang="en-US" sz="3200" b="1" dirty="0"/>
          </a:p>
          <a:p>
            <a:pPr>
              <a:defRPr/>
            </a:pPr>
            <a:endParaRPr lang="en-US" sz="3200" b="1" dirty="0"/>
          </a:p>
          <a:p>
            <a:pPr>
              <a:defRPr/>
            </a:pPr>
            <a:endParaRPr lang="en-US" sz="3200" b="1" dirty="0"/>
          </a:p>
          <a:p>
            <a:pPr>
              <a:defRPr/>
            </a:pPr>
            <a:endParaRPr lang="en-US" sz="3200" b="1" dirty="0"/>
          </a:p>
          <a:p>
            <a:pPr>
              <a:defRPr/>
            </a:pPr>
            <a:endParaRPr lang="en-US" sz="3200" b="1" dirty="0"/>
          </a:p>
          <a:p>
            <a:pPr>
              <a:defRPr/>
            </a:pPr>
            <a:r>
              <a:rPr lang="en-US" sz="3200" dirty="0"/>
              <a:t> </a:t>
            </a:r>
          </a:p>
          <a:p>
            <a:pPr>
              <a:defRPr/>
            </a:pPr>
            <a:r>
              <a:rPr lang="en-US" sz="3200" dirty="0"/>
              <a:t> </a:t>
            </a:r>
          </a:p>
          <a:p>
            <a:pPr>
              <a:defRPr/>
            </a:pPr>
            <a:r>
              <a:rPr lang="en-US" sz="3200" dirty="0"/>
              <a:t> </a:t>
            </a:r>
          </a:p>
          <a:p>
            <a:pPr>
              <a:defRPr/>
            </a:pPr>
            <a:r>
              <a:rPr lang="en-US" sz="3200" dirty="0"/>
              <a:t> </a:t>
            </a:r>
          </a:p>
          <a:p>
            <a:pPr>
              <a:defRPr/>
            </a:pPr>
            <a:r>
              <a:rPr lang="en-US" sz="3200" dirty="0"/>
              <a:t> </a:t>
            </a:r>
          </a:p>
          <a:p>
            <a:pPr>
              <a:defRPr/>
            </a:pPr>
            <a:r>
              <a:rPr lang="en-US" sz="3200" dirty="0"/>
              <a:t> </a:t>
            </a:r>
          </a:p>
          <a:p>
            <a:pPr>
              <a:defRPr/>
            </a:pPr>
            <a:r>
              <a:rPr lang="en-US" sz="3200" dirty="0"/>
              <a:t> </a:t>
            </a:r>
          </a:p>
          <a:p>
            <a:pPr>
              <a:defRPr/>
            </a:pPr>
            <a:r>
              <a:rPr lang="en-US" sz="3200" dirty="0"/>
              <a:t>Thirty (30) percent of the fees for the semester paid by a student would be deducted before being refunded to him/her or credited to his/her account if a student defers between 15 and 28 days into the semester.</a:t>
            </a:r>
          </a:p>
          <a:p>
            <a:pPr>
              <a:defRPr/>
            </a:pPr>
            <a:r>
              <a:rPr lang="en-US" sz="3200" dirty="0"/>
              <a:t> </a:t>
            </a:r>
          </a:p>
          <a:p>
            <a:pPr>
              <a:defRPr/>
            </a:pPr>
            <a:r>
              <a:rPr lang="en-US" sz="3200" dirty="0"/>
              <a:t>No fees would be refunded to a student if he/she defers the progamme four (4) weeks or one (1) month after registration.</a:t>
            </a:r>
          </a:p>
          <a:p>
            <a:pPr>
              <a:defRPr/>
            </a:pPr>
            <a:r>
              <a:rPr lang="en-US" sz="3200" dirty="0"/>
              <a:t>  However, each case would be duly considered on its own merit.</a:t>
            </a:r>
          </a:p>
          <a:p>
            <a:pPr>
              <a:defRPr/>
            </a:pPr>
            <a:r>
              <a:rPr lang="en-US" sz="3200" dirty="0"/>
              <a:t> </a:t>
            </a:r>
          </a:p>
          <a:p>
            <a:pPr>
              <a:defRPr/>
            </a:pPr>
            <a:r>
              <a:rPr lang="en-US" sz="3200" b="1" dirty="0"/>
              <a:t> </a:t>
            </a:r>
            <a:endParaRPr lang="en-US" sz="3200" dirty="0"/>
          </a:p>
          <a:p>
            <a:pPr>
              <a:defRPr/>
            </a:pPr>
            <a:r>
              <a:rPr lang="en-US" sz="3200" dirty="0"/>
              <a:t> </a:t>
            </a:r>
          </a:p>
          <a:p>
            <a:pPr>
              <a:defRPr/>
            </a:pPr>
            <a:r>
              <a:rPr lang="en-US" sz="3200" dirty="0"/>
              <a:t> </a:t>
            </a:r>
          </a:p>
          <a:p>
            <a:pPr>
              <a:defRPr/>
            </a:pPr>
            <a:r>
              <a:rPr lang="en-US" sz="3200" b="1" dirty="0"/>
              <a:t>15.2 Fine for late registration:</a:t>
            </a:r>
            <a:endParaRPr lang="en-US" sz="3200" dirty="0"/>
          </a:p>
          <a:p>
            <a:pPr>
              <a:defRPr/>
            </a:pPr>
            <a:r>
              <a:rPr lang="en-US" sz="3200" dirty="0"/>
              <a:t>The University College will not tolerate any lateness in registration; thus a fine, determinable from time to time for each day after the deadline, will be imposed on any student who defaults. </a:t>
            </a:r>
          </a:p>
          <a:p>
            <a:pPr>
              <a:defRPr/>
            </a:pPr>
            <a:r>
              <a:rPr lang="en-US" sz="3200" dirty="0"/>
              <a:t> </a:t>
            </a:r>
          </a:p>
          <a:p>
            <a:pPr>
              <a:defRPr/>
            </a:pPr>
            <a:r>
              <a:rPr lang="en-US" sz="3200" dirty="0"/>
              <a:t>However, a student who is unable to register within the regular registration period on grounds of ill health, (submission of a Medical report required), and for any special reason of which an excuse had been sought and approval given, will be allowed to register within seven days from the day of the closure of formal registration. Registration shall not go beyond the stipulated time; thus, students who fail to register within the stipulated time will be deemed to have deferred their programmes.</a:t>
            </a:r>
          </a:p>
          <a:p>
            <a:pPr>
              <a:defRPr/>
            </a:pPr>
            <a:r>
              <a:rPr lang="en-US" sz="3200" dirty="0"/>
              <a:t> </a:t>
            </a:r>
          </a:p>
          <a:p>
            <a:pPr>
              <a:defRPr/>
            </a:pPr>
            <a:r>
              <a:rPr lang="en-US" sz="3200" b="1" dirty="0"/>
              <a:t>15.3</a:t>
            </a:r>
            <a:r>
              <a:rPr lang="en-US" sz="3200" dirty="0"/>
              <a:t> </a:t>
            </a:r>
            <a:r>
              <a:rPr lang="en-US" sz="3200" b="1" dirty="0"/>
              <a:t>  Appeals Committee:</a:t>
            </a:r>
            <a:endParaRPr lang="en-US" sz="3200" dirty="0"/>
          </a:p>
          <a:p>
            <a:pPr>
              <a:defRPr/>
            </a:pPr>
            <a:r>
              <a:rPr lang="en-US" sz="3200" dirty="0"/>
              <a:t>Students are to note that the University College has instituted an Appeals Committee which is expected to review applications submitted by students who have genuine cases of financial hardship or other exceptional cases that may hinder the payment of fees. Students are to forward all applications for consideration to the Appeals Committee within the specified registration period stipulated by the University College from time to time. The Appeals Committee will however approve only students who settle at least 75% out of the statutory 60% of the semester fees. Freshers are supposed to make full payment of their fees before they are registered. Freshers do not qualify to be considered by the Appeals Committee. </a:t>
            </a:r>
          </a:p>
          <a:p>
            <a:pPr>
              <a:defRPr/>
            </a:pPr>
            <a:r>
              <a:rPr lang="en-US" sz="3200" b="1" i="1" dirty="0"/>
              <a:t> </a:t>
            </a:r>
            <a:endParaRPr lang="en-US" sz="3200" dirty="0"/>
          </a:p>
          <a:p>
            <a:pPr>
              <a:defRPr/>
            </a:pPr>
            <a:r>
              <a:rPr lang="en-US" sz="3200" dirty="0"/>
              <a:t> </a:t>
            </a:r>
          </a:p>
          <a:p>
            <a:pPr>
              <a:defRPr/>
            </a:pPr>
            <a:r>
              <a:rPr lang="en-US" sz="3200" dirty="0"/>
              <a:t> </a:t>
            </a:r>
          </a:p>
          <a:p>
            <a:pPr fontAlgn="auto">
              <a:spcBef>
                <a:spcPts val="0"/>
              </a:spcBef>
              <a:spcAft>
                <a:spcPts val="0"/>
              </a:spcAft>
              <a:defRPr/>
            </a:pPr>
            <a:r>
              <a:rPr lang="en-US" sz="3200" dirty="0">
                <a:latin typeface="+mn-lt"/>
              </a:rPr>
              <a:t>The Finance Department of the University is made up of two main sections:</a:t>
            </a:r>
          </a:p>
          <a:p>
            <a:pPr fontAlgn="auto">
              <a:spcBef>
                <a:spcPts val="0"/>
              </a:spcBef>
              <a:spcAft>
                <a:spcPts val="0"/>
              </a:spcAft>
              <a:defRPr/>
            </a:pPr>
            <a:endParaRPr lang="en-US" sz="2000" dirty="0">
              <a:latin typeface="+mn-lt"/>
            </a:endParaRPr>
          </a:p>
          <a:p>
            <a:pPr marL="1257300" lvl="2" indent="-342900" fontAlgn="auto">
              <a:spcBef>
                <a:spcPts val="0"/>
              </a:spcBef>
              <a:spcAft>
                <a:spcPts val="0"/>
              </a:spcAft>
              <a:buFont typeface="+mj-lt"/>
              <a:buAutoNum type="arabicPeriod"/>
              <a:defRPr/>
            </a:pPr>
            <a:r>
              <a:rPr lang="en-US" sz="3200" dirty="0">
                <a:solidFill>
                  <a:schemeClr val="tx2">
                    <a:lumMod val="60000"/>
                    <a:lumOff val="40000"/>
                  </a:schemeClr>
                </a:solidFill>
                <a:latin typeface="+mn-lt"/>
              </a:rPr>
              <a:t>Cash Office</a:t>
            </a:r>
          </a:p>
          <a:p>
            <a:pPr marL="1257300" lvl="2" indent="-342900" fontAlgn="auto">
              <a:spcBef>
                <a:spcPts val="0"/>
              </a:spcBef>
              <a:spcAft>
                <a:spcPts val="0"/>
              </a:spcAft>
              <a:buFont typeface="+mj-lt"/>
              <a:buAutoNum type="arabicPeriod"/>
              <a:defRPr/>
            </a:pPr>
            <a:r>
              <a:rPr lang="en-US" sz="3200" dirty="0">
                <a:solidFill>
                  <a:schemeClr val="tx2">
                    <a:lumMod val="60000"/>
                    <a:lumOff val="40000"/>
                  </a:schemeClr>
                </a:solidFill>
                <a:latin typeface="+mn-lt"/>
              </a:rPr>
              <a:t>Students and Payable Section</a:t>
            </a:r>
          </a:p>
          <a:p>
            <a:pPr marL="342900" indent="-342900" fontAlgn="auto">
              <a:spcBef>
                <a:spcPts val="0"/>
              </a:spcBef>
              <a:spcAft>
                <a:spcPts val="0"/>
              </a:spcAft>
              <a:defRPr/>
            </a:pPr>
            <a:r>
              <a:rPr lang="en-US" sz="1600" b="1" dirty="0">
                <a:latin typeface="+mn-lt"/>
              </a:rPr>
              <a:t>           </a:t>
            </a:r>
          </a:p>
          <a:p>
            <a:pPr marL="342900" indent="-342900" fontAlgn="auto">
              <a:spcBef>
                <a:spcPts val="0"/>
              </a:spcBef>
              <a:spcAft>
                <a:spcPts val="0"/>
              </a:spcAft>
              <a:defRPr/>
            </a:pPr>
            <a:r>
              <a:rPr lang="en-US" sz="1600" b="1" dirty="0">
                <a:latin typeface="+mn-lt"/>
              </a:rPr>
              <a:t>     </a:t>
            </a:r>
            <a:r>
              <a:rPr lang="en-US" sz="3200" b="1" dirty="0">
                <a:latin typeface="+mn-lt"/>
              </a:rPr>
              <a:t>CASH OFFICE</a:t>
            </a:r>
          </a:p>
          <a:p>
            <a:pPr marL="342900" indent="-342900" fontAlgn="auto">
              <a:spcBef>
                <a:spcPts val="0"/>
              </a:spcBef>
              <a:spcAft>
                <a:spcPts val="0"/>
              </a:spcAft>
              <a:defRPr/>
            </a:pPr>
            <a:r>
              <a:rPr lang="en-US" sz="1600" dirty="0">
                <a:latin typeface="+mn-lt"/>
              </a:rPr>
              <a:t>	</a:t>
            </a:r>
            <a:r>
              <a:rPr lang="en-US" sz="2800" dirty="0">
                <a:solidFill>
                  <a:schemeClr val="tx2">
                    <a:lumMod val="60000"/>
                    <a:lumOff val="40000"/>
                  </a:schemeClr>
                </a:solidFill>
                <a:latin typeface="+mn-lt"/>
              </a:rPr>
              <a:t>-  Revenue Collection</a:t>
            </a:r>
          </a:p>
          <a:p>
            <a:pPr marL="342900" indent="-342900" fontAlgn="auto">
              <a:spcBef>
                <a:spcPts val="0"/>
              </a:spcBef>
              <a:spcAft>
                <a:spcPts val="0"/>
              </a:spcAft>
              <a:defRPr/>
            </a:pPr>
            <a:r>
              <a:rPr lang="en-US" sz="2800" dirty="0">
                <a:solidFill>
                  <a:schemeClr val="tx2">
                    <a:lumMod val="60000"/>
                    <a:lumOff val="40000"/>
                  </a:schemeClr>
                </a:solidFill>
                <a:latin typeface="+mn-lt"/>
              </a:rPr>
              <a:t>	-  Payments</a:t>
            </a:r>
          </a:p>
          <a:p>
            <a:pPr marL="342900" indent="-342900" fontAlgn="auto">
              <a:spcBef>
                <a:spcPts val="0"/>
              </a:spcBef>
              <a:spcAft>
                <a:spcPts val="0"/>
              </a:spcAft>
              <a:defRPr/>
            </a:pPr>
            <a:r>
              <a:rPr lang="en-US" sz="2800" dirty="0">
                <a:solidFill>
                  <a:schemeClr val="tx2">
                    <a:lumMod val="60000"/>
                    <a:lumOff val="40000"/>
                  </a:schemeClr>
                </a:solidFill>
                <a:latin typeface="+mn-lt"/>
              </a:rPr>
              <a:t>	-  Enquiries</a:t>
            </a: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r>
              <a:rPr lang="en-US" sz="1600" dirty="0">
                <a:latin typeface="+mn-lt"/>
              </a:rPr>
              <a:t>			</a:t>
            </a:r>
          </a:p>
          <a:p>
            <a:pPr marL="342900" indent="-342900" fontAlgn="auto">
              <a:spcBef>
                <a:spcPts val="0"/>
              </a:spcBef>
              <a:spcAft>
                <a:spcPts val="0"/>
              </a:spcAft>
              <a:defRPr/>
            </a:pPr>
            <a:r>
              <a:rPr lang="en-US" sz="1600" dirty="0">
                <a:latin typeface="+mn-lt"/>
              </a:rPr>
              <a:t>	</a:t>
            </a: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endParaRPr lang="en-US" sz="1600" dirty="0">
              <a:latin typeface="+mn-lt"/>
            </a:endParaRPr>
          </a:p>
        </p:txBody>
      </p:sp>
      <p:sp>
        <p:nvSpPr>
          <p:cNvPr id="4" name="Rectangle 3"/>
          <p:cNvSpPr/>
          <p:nvPr/>
        </p:nvSpPr>
        <p:spPr>
          <a:xfrm>
            <a:off x="228600" y="838200"/>
            <a:ext cx="8686800" cy="5324535"/>
          </a:xfrm>
          <a:prstGeom prst="rect">
            <a:avLst/>
          </a:prstGeom>
        </p:spPr>
        <p:txBody>
          <a:bodyPr>
            <a:spAutoFit/>
          </a:bodyPr>
          <a:lstStyle/>
          <a:p>
            <a:pPr algn="just">
              <a:defRPr/>
            </a:pPr>
            <a:r>
              <a:rPr lang="en-US" sz="4400" dirty="0">
                <a:effectLst>
                  <a:outerShdw blurRad="38100" dist="38100" dir="2700000" algn="tl">
                    <a:srgbClr val="000000">
                      <a:alpha val="43137"/>
                    </a:srgbClr>
                  </a:outerShdw>
                </a:effectLst>
              </a:rPr>
              <a:t>The following financial policies have been adopted by the University College and should be carefully noted by students. These policies are subject to occasional review by the University College.</a:t>
            </a:r>
          </a:p>
          <a:p>
            <a:pPr algn="just">
              <a:defRPr/>
            </a:pPr>
            <a:r>
              <a:rPr lang="en-US" sz="3200" dirty="0"/>
              <a:t> </a:t>
            </a:r>
          </a:p>
        </p:txBody>
      </p:sp>
      <p:sp>
        <p:nvSpPr>
          <p:cNvPr id="6" name="Slide Number Placeholder 5"/>
          <p:cNvSpPr>
            <a:spLocks noGrp="1"/>
          </p:cNvSpPr>
          <p:nvPr>
            <p:ph type="sldNum" sz="quarter" idx="12"/>
          </p:nvPr>
        </p:nvSpPr>
        <p:spPr/>
        <p:txBody>
          <a:bodyPr/>
          <a:lstStyle/>
          <a:p>
            <a:pPr>
              <a:defRPr/>
            </a:pPr>
            <a:fld id="{E5155DC6-CDC4-45B9-8857-D5D7F70AFCAC}" type="slidenum">
              <a:rPr lang="en-US" smtClean="0"/>
              <a:pPr>
                <a:defRPr/>
              </a:pPr>
              <a:t>2</a:t>
            </a:fld>
            <a:endParaRPr lang="en-US"/>
          </a:p>
        </p:txBody>
      </p:sp>
      <p:sp>
        <p:nvSpPr>
          <p:cNvPr id="7" name="Footer Placeholder 6"/>
          <p:cNvSpPr>
            <a:spLocks noGrp="1"/>
          </p:cNvSpPr>
          <p:nvPr>
            <p:ph type="ftr" sz="quarter" idx="11"/>
          </p:nvPr>
        </p:nvSpPr>
        <p:spPr/>
        <p:txBody>
          <a:bodyPr/>
          <a:lstStyle/>
          <a:p>
            <a:pPr>
              <a:defRPr/>
            </a:pPr>
            <a:r>
              <a:rPr lang="en-US" dirty="0"/>
              <a:t>Present By: Osei Yeboah </a:t>
            </a:r>
            <a:r>
              <a:rPr lang="en-US" dirty="0" err="1"/>
              <a:t>Asuamah</a:t>
            </a:r>
            <a:endParaRPr lang="en-US" dirty="0"/>
          </a:p>
        </p:txBody>
      </p:sp>
    </p:spTree>
  </p:cSld>
  <p:clrMapOvr>
    <a:masterClrMapping/>
  </p:clrMapOvr>
  <p:transition advTm="30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7A55DC4-4815-462C-8C20-602E2DE28196}" type="slidenum">
              <a:rPr lang="en-US" smtClean="0"/>
              <a:pPr>
                <a:defRPr/>
              </a:pPr>
              <a:t>3</a:t>
            </a:fld>
            <a:endParaRPr lang="en-US"/>
          </a:p>
        </p:txBody>
      </p:sp>
      <p:sp>
        <p:nvSpPr>
          <p:cNvPr id="4" name="Footer Placeholder 3"/>
          <p:cNvSpPr>
            <a:spLocks noGrp="1"/>
          </p:cNvSpPr>
          <p:nvPr>
            <p:ph type="ftr" sz="quarter" idx="11"/>
          </p:nvPr>
        </p:nvSpPr>
        <p:spPr/>
        <p:txBody>
          <a:bodyPr/>
          <a:lstStyle/>
          <a:p>
            <a:pPr>
              <a:defRPr/>
            </a:pPr>
            <a:r>
              <a:rPr lang="en-US" dirty="0"/>
              <a:t>Present By: Osei Yeboah </a:t>
            </a:r>
            <a:r>
              <a:rPr lang="en-US" dirty="0" err="1"/>
              <a:t>Asuamah</a:t>
            </a:r>
            <a:endParaRPr lang="en-US" dirty="0"/>
          </a:p>
        </p:txBody>
      </p:sp>
      <p:sp>
        <p:nvSpPr>
          <p:cNvPr id="6" name="TextBox 5"/>
          <p:cNvSpPr txBox="1"/>
          <p:nvPr/>
        </p:nvSpPr>
        <p:spPr>
          <a:xfrm>
            <a:off x="304800" y="914400"/>
            <a:ext cx="8458200" cy="5970865"/>
          </a:xfrm>
          <a:prstGeom prst="rect">
            <a:avLst/>
          </a:prstGeom>
          <a:noFill/>
        </p:spPr>
        <p:txBody>
          <a:bodyPr>
            <a:spAutoFit/>
          </a:bodyPr>
          <a:lstStyle/>
          <a:p>
            <a:pPr marL="342900" indent="-342900">
              <a:defRPr/>
            </a:pPr>
            <a:r>
              <a:rPr lang="en-US" sz="4000" dirty="0"/>
              <a:t>1. </a:t>
            </a:r>
            <a:r>
              <a:rPr lang="en-US" sz="3600" dirty="0" smtClean="0"/>
              <a:t>Each student has full responsibility for payment of fees and registering</a:t>
            </a:r>
            <a:endParaRPr lang="en-US" sz="3600" dirty="0"/>
          </a:p>
          <a:p>
            <a:pPr marL="342900" indent="-342900">
              <a:defRPr/>
            </a:pPr>
            <a:endParaRPr lang="en-US" sz="3600" dirty="0"/>
          </a:p>
          <a:p>
            <a:pPr marL="342900" indent="-342900">
              <a:defRPr/>
            </a:pPr>
            <a:r>
              <a:rPr lang="en-US" sz="3600" dirty="0"/>
              <a:t>2. </a:t>
            </a:r>
            <a:r>
              <a:rPr lang="en-US" sz="3600" dirty="0" smtClean="0"/>
              <a:t>Before registering in any semester students are required to pay</a:t>
            </a:r>
            <a:endParaRPr lang="en-US" sz="3600" dirty="0"/>
          </a:p>
          <a:p>
            <a:pPr marL="571500" indent="-571500">
              <a:buFont typeface="Wingdings" panose="05000000000000000000" pitchFamily="2" charset="2"/>
              <a:buChar char="Ø"/>
              <a:defRPr/>
            </a:pPr>
            <a:r>
              <a:rPr lang="en-US" sz="3600" dirty="0"/>
              <a:t>50% of fees </a:t>
            </a:r>
            <a:r>
              <a:rPr lang="en-US" sz="3600" dirty="0" smtClean="0"/>
              <a:t>from 1</a:t>
            </a:r>
            <a:r>
              <a:rPr lang="en-US" sz="3600" baseline="30000" dirty="0" smtClean="0"/>
              <a:t>st</a:t>
            </a:r>
            <a:r>
              <a:rPr lang="en-US" sz="3600" dirty="0" smtClean="0"/>
              <a:t> to 4</a:t>
            </a:r>
            <a:r>
              <a:rPr lang="en-US" sz="3600" baseline="30000" dirty="0" smtClean="0"/>
              <a:t>th</a:t>
            </a:r>
            <a:r>
              <a:rPr lang="en-US" sz="3600" dirty="0" smtClean="0"/>
              <a:t> week</a:t>
            </a:r>
            <a:endParaRPr lang="en-US" sz="3600" dirty="0"/>
          </a:p>
          <a:p>
            <a:pPr marL="571500" indent="-571500">
              <a:buFont typeface="Wingdings" panose="05000000000000000000" pitchFamily="2" charset="2"/>
              <a:buChar char="Ø"/>
              <a:defRPr/>
            </a:pPr>
            <a:r>
              <a:rPr lang="en-US" sz="3600" dirty="0"/>
              <a:t>65% of fees </a:t>
            </a:r>
            <a:r>
              <a:rPr lang="en-US" sz="3600" dirty="0" smtClean="0"/>
              <a:t>from 5</a:t>
            </a:r>
            <a:r>
              <a:rPr lang="en-US" sz="3600" baseline="30000" dirty="0" smtClean="0"/>
              <a:t>th</a:t>
            </a:r>
            <a:r>
              <a:rPr lang="en-US" sz="3600" dirty="0" smtClean="0"/>
              <a:t> to 8</a:t>
            </a:r>
            <a:r>
              <a:rPr lang="en-US" sz="3600" baseline="30000" dirty="0" smtClean="0"/>
              <a:t>th</a:t>
            </a:r>
            <a:r>
              <a:rPr lang="en-US" sz="3600" dirty="0" smtClean="0"/>
              <a:t> Week</a:t>
            </a:r>
            <a:endParaRPr lang="en-US" sz="3600" dirty="0"/>
          </a:p>
          <a:p>
            <a:pPr marL="571500" indent="-571500">
              <a:buFont typeface="Wingdings" panose="05000000000000000000" pitchFamily="2" charset="2"/>
              <a:buChar char="Ø"/>
              <a:defRPr/>
            </a:pPr>
            <a:r>
              <a:rPr lang="en-US" sz="3600" dirty="0"/>
              <a:t>100% of fees plus 10% penalty </a:t>
            </a:r>
            <a:r>
              <a:rPr lang="en-US" sz="3600" dirty="0" smtClean="0"/>
              <a:t>is required from 9</a:t>
            </a:r>
            <a:r>
              <a:rPr lang="en-US" sz="3600" baseline="30000" dirty="0" smtClean="0"/>
              <a:t>th</a:t>
            </a:r>
            <a:r>
              <a:rPr lang="en-US" sz="3600" dirty="0" smtClean="0"/>
              <a:t> to 10</a:t>
            </a:r>
            <a:r>
              <a:rPr lang="en-US" sz="3600" baseline="30000" dirty="0" smtClean="0"/>
              <a:t>th</a:t>
            </a:r>
            <a:r>
              <a:rPr lang="en-US" sz="3600" dirty="0" smtClean="0"/>
              <a:t> Week to enable them register</a:t>
            </a:r>
            <a:endParaRPr lang="en-US" sz="3600" dirty="0"/>
          </a:p>
          <a:p>
            <a:pPr>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228600"/>
            <a:ext cx="8686800" cy="9017853"/>
          </a:xfrm>
          <a:prstGeom prst="rect">
            <a:avLst/>
          </a:prstGeom>
          <a:noFill/>
        </p:spPr>
        <p:txBody>
          <a:bodyPr>
            <a:spAutoFit/>
          </a:bodyPr>
          <a:lstStyle/>
          <a:p>
            <a:pPr algn="just">
              <a:defRPr/>
            </a:pPr>
            <a:r>
              <a:rPr lang="en-US" sz="3800" dirty="0"/>
              <a:t> </a:t>
            </a:r>
            <a:r>
              <a:rPr lang="en-US" sz="3800" dirty="0" smtClean="0"/>
              <a:t>3.</a:t>
            </a:r>
            <a:r>
              <a:rPr lang="en-US" sz="3800" dirty="0"/>
              <a:t>	Unless specifically required by a private donor / sponsor, CSUC should not be the custodian of private funds for students</a:t>
            </a:r>
            <a:r>
              <a:rPr lang="en-US" sz="3800" dirty="0" smtClean="0"/>
              <a:t>.</a:t>
            </a:r>
          </a:p>
          <a:p>
            <a:pPr algn="just">
              <a:defRPr/>
            </a:pPr>
            <a:endParaRPr lang="en-US" sz="3800" dirty="0" smtClean="0"/>
          </a:p>
          <a:p>
            <a:pPr algn="just">
              <a:defRPr/>
            </a:pPr>
            <a:r>
              <a:rPr lang="en-US" sz="3800" dirty="0" smtClean="0"/>
              <a:t>4.Students will not be offered accommodation on campus if they do not have financial resource to register</a:t>
            </a:r>
            <a:endParaRPr lang="en-US" sz="3800" dirty="0"/>
          </a:p>
          <a:p>
            <a:pPr marL="342900" indent="-342900" algn="just" fontAlgn="auto">
              <a:spcBef>
                <a:spcPts val="0"/>
              </a:spcBef>
              <a:spcAft>
                <a:spcPts val="0"/>
              </a:spcAft>
              <a:defRPr/>
            </a:pPr>
            <a:endParaRPr lang="en-US" sz="3600" dirty="0">
              <a:solidFill>
                <a:schemeClr val="tx2">
                  <a:lumMod val="60000"/>
                  <a:lumOff val="40000"/>
                </a:schemeClr>
              </a:solidFill>
              <a:latin typeface="+mn-lt"/>
            </a:endParaRPr>
          </a:p>
          <a:p>
            <a:pPr marL="342900" indent="-342900" fontAlgn="auto">
              <a:spcBef>
                <a:spcPts val="0"/>
              </a:spcBef>
              <a:spcAft>
                <a:spcPts val="0"/>
              </a:spcAft>
              <a:defRPr/>
            </a:pPr>
            <a:endParaRPr lang="en-US" sz="3600" dirty="0">
              <a:solidFill>
                <a:schemeClr val="tx2">
                  <a:lumMod val="60000"/>
                  <a:lumOff val="40000"/>
                </a:schemeClr>
              </a:solidFill>
              <a:latin typeface="+mn-lt"/>
            </a:endParaRPr>
          </a:p>
          <a:p>
            <a:pPr marL="342900" indent="-342900" fontAlgn="auto">
              <a:spcBef>
                <a:spcPts val="0"/>
              </a:spcBef>
              <a:spcAft>
                <a:spcPts val="0"/>
              </a:spcAft>
              <a:defRPr/>
            </a:pPr>
            <a:endParaRPr lang="en-US" sz="3600" dirty="0">
              <a:solidFill>
                <a:schemeClr val="tx2">
                  <a:lumMod val="60000"/>
                  <a:lumOff val="40000"/>
                </a:schemeClr>
              </a:solidFill>
              <a:latin typeface="+mn-lt"/>
            </a:endParaRPr>
          </a:p>
          <a:p>
            <a:pPr marL="342900" indent="-342900" fontAlgn="auto">
              <a:spcBef>
                <a:spcPts val="0"/>
              </a:spcBef>
              <a:spcAft>
                <a:spcPts val="0"/>
              </a:spcAft>
              <a:defRPr/>
            </a:pPr>
            <a:endParaRPr lang="en-US" sz="2400" dirty="0">
              <a:solidFill>
                <a:schemeClr val="tx2">
                  <a:lumMod val="60000"/>
                  <a:lumOff val="40000"/>
                </a:schemeClr>
              </a:solidFill>
              <a:latin typeface="+mn-lt"/>
            </a:endParaRPr>
          </a:p>
          <a:p>
            <a:pPr marL="342900" indent="-342900" fontAlgn="auto">
              <a:spcBef>
                <a:spcPts val="0"/>
              </a:spcBef>
              <a:spcAft>
                <a:spcPts val="0"/>
              </a:spcAft>
              <a:defRPr/>
            </a:pPr>
            <a:endParaRPr lang="en-US" sz="2400" dirty="0">
              <a:solidFill>
                <a:schemeClr val="tx2">
                  <a:lumMod val="60000"/>
                  <a:lumOff val="40000"/>
                </a:schemeClr>
              </a:solidFill>
              <a:latin typeface="+mn-lt"/>
            </a:endParaRPr>
          </a:p>
          <a:p>
            <a:pPr marL="342900" indent="-342900" fontAlgn="auto">
              <a:spcBef>
                <a:spcPts val="0"/>
              </a:spcBef>
              <a:spcAft>
                <a:spcPts val="0"/>
              </a:spcAft>
              <a:defRPr/>
            </a:pPr>
            <a:endParaRPr lang="en-US" sz="2400" dirty="0">
              <a:solidFill>
                <a:schemeClr val="tx2">
                  <a:lumMod val="60000"/>
                  <a:lumOff val="40000"/>
                </a:schemeClr>
              </a:solidFill>
              <a:latin typeface="+mn-lt"/>
            </a:endParaRP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r>
              <a:rPr lang="en-US" sz="1600" dirty="0">
                <a:latin typeface="+mn-lt"/>
              </a:rPr>
              <a:t>			</a:t>
            </a:r>
          </a:p>
          <a:p>
            <a:pPr marL="342900" indent="-342900" fontAlgn="auto">
              <a:spcBef>
                <a:spcPts val="0"/>
              </a:spcBef>
              <a:spcAft>
                <a:spcPts val="0"/>
              </a:spcAft>
              <a:defRPr/>
            </a:pPr>
            <a:r>
              <a:rPr lang="en-US" sz="1600" dirty="0">
                <a:latin typeface="+mn-lt"/>
              </a:rPr>
              <a:t>	</a:t>
            </a: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endParaRPr lang="en-US" sz="1600" dirty="0">
              <a:latin typeface="+mn-lt"/>
            </a:endParaRPr>
          </a:p>
        </p:txBody>
      </p:sp>
      <p:sp>
        <p:nvSpPr>
          <p:cNvPr id="3" name="Slide Number Placeholder 2"/>
          <p:cNvSpPr>
            <a:spLocks noGrp="1"/>
          </p:cNvSpPr>
          <p:nvPr>
            <p:ph type="sldNum" sz="quarter" idx="12"/>
          </p:nvPr>
        </p:nvSpPr>
        <p:spPr/>
        <p:txBody>
          <a:bodyPr/>
          <a:lstStyle/>
          <a:p>
            <a:pPr>
              <a:defRPr/>
            </a:pPr>
            <a:fld id="{9F99671D-605E-4BBB-A69C-7BD42CED103F}" type="slidenum">
              <a:rPr lang="en-US" smtClean="0"/>
              <a:pPr>
                <a:defRPr/>
              </a:pPr>
              <a:t>4</a:t>
            </a:fld>
            <a:endParaRPr lang="en-US"/>
          </a:p>
        </p:txBody>
      </p:sp>
      <p:sp>
        <p:nvSpPr>
          <p:cNvPr id="4" name="Footer Placeholder 3"/>
          <p:cNvSpPr>
            <a:spLocks noGrp="1"/>
          </p:cNvSpPr>
          <p:nvPr>
            <p:ph type="ftr" sz="quarter" idx="11"/>
          </p:nvPr>
        </p:nvSpPr>
        <p:spPr>
          <a:xfrm>
            <a:off x="2667000" y="6858000"/>
            <a:ext cx="3352800" cy="304800"/>
          </a:xfrm>
        </p:spPr>
        <p:txBody>
          <a:bodyPr/>
          <a:lstStyle/>
          <a:p>
            <a:pPr>
              <a:defRPr/>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228600"/>
            <a:ext cx="8686800" cy="8679299"/>
          </a:xfrm>
          <a:prstGeom prst="rect">
            <a:avLst/>
          </a:prstGeom>
          <a:noFill/>
        </p:spPr>
        <p:txBody>
          <a:bodyPr>
            <a:spAutoFit/>
          </a:bodyPr>
          <a:lstStyle/>
          <a:p>
            <a:pPr marL="742950" indent="-742950" algn="just">
              <a:buAutoNum type="arabicPeriod" startAt="5"/>
              <a:defRPr/>
            </a:pPr>
            <a:r>
              <a:rPr lang="en-US" sz="3800" dirty="0" smtClean="0"/>
              <a:t>Students </a:t>
            </a:r>
            <a:r>
              <a:rPr lang="en-US" sz="3800" dirty="0"/>
              <a:t>who have outstanding debts may not be allowed to graduate until these debts are cleared</a:t>
            </a:r>
            <a:r>
              <a:rPr lang="en-US" sz="3800" dirty="0" smtClean="0"/>
              <a:t>.</a:t>
            </a:r>
          </a:p>
          <a:p>
            <a:pPr marL="742950" indent="-742950" algn="just">
              <a:buAutoNum type="arabicPeriod" startAt="5"/>
              <a:defRPr/>
            </a:pPr>
            <a:endParaRPr lang="en-US" sz="3800" dirty="0" smtClean="0"/>
          </a:p>
          <a:p>
            <a:pPr marL="742950" indent="-742950" algn="just">
              <a:buAutoNum type="arabicPeriod" startAt="5"/>
              <a:defRPr/>
            </a:pPr>
            <a:r>
              <a:rPr lang="en-US" sz="3800" dirty="0" smtClean="0"/>
              <a:t>Students requiring official or unofficial transcript from the University College will have to pay fees fully to qualify. </a:t>
            </a:r>
          </a:p>
          <a:p>
            <a:pPr marL="342900" indent="-342900" fontAlgn="auto">
              <a:spcBef>
                <a:spcPts val="0"/>
              </a:spcBef>
              <a:spcAft>
                <a:spcPts val="0"/>
              </a:spcAft>
              <a:defRPr/>
            </a:pPr>
            <a:endParaRPr lang="en-US" sz="2400" dirty="0">
              <a:solidFill>
                <a:schemeClr val="tx2">
                  <a:lumMod val="60000"/>
                  <a:lumOff val="40000"/>
                </a:schemeClr>
              </a:solidFill>
              <a:latin typeface="+mn-lt"/>
            </a:endParaRPr>
          </a:p>
          <a:p>
            <a:pPr marL="342900" indent="-342900" fontAlgn="auto">
              <a:spcBef>
                <a:spcPts val="0"/>
              </a:spcBef>
              <a:spcAft>
                <a:spcPts val="0"/>
              </a:spcAft>
              <a:defRPr/>
            </a:pPr>
            <a:endParaRPr lang="en-US" sz="2400" dirty="0">
              <a:solidFill>
                <a:schemeClr val="tx2">
                  <a:lumMod val="60000"/>
                  <a:lumOff val="40000"/>
                </a:schemeClr>
              </a:solidFill>
              <a:latin typeface="+mn-lt"/>
            </a:endParaRPr>
          </a:p>
          <a:p>
            <a:pPr marL="342900" indent="-342900" fontAlgn="auto">
              <a:spcBef>
                <a:spcPts val="0"/>
              </a:spcBef>
              <a:spcAft>
                <a:spcPts val="0"/>
              </a:spcAft>
              <a:defRPr/>
            </a:pPr>
            <a:endParaRPr lang="en-US" sz="2400" dirty="0">
              <a:solidFill>
                <a:schemeClr val="tx2">
                  <a:lumMod val="60000"/>
                  <a:lumOff val="40000"/>
                </a:schemeClr>
              </a:solidFill>
              <a:latin typeface="+mn-lt"/>
            </a:endParaRPr>
          </a:p>
          <a:p>
            <a:pPr marL="342900" indent="-342900" fontAlgn="auto">
              <a:spcBef>
                <a:spcPts val="0"/>
              </a:spcBef>
              <a:spcAft>
                <a:spcPts val="0"/>
              </a:spcAft>
              <a:defRPr/>
            </a:pPr>
            <a:endParaRPr lang="en-US" sz="2400" dirty="0">
              <a:solidFill>
                <a:schemeClr val="tx2">
                  <a:lumMod val="60000"/>
                  <a:lumOff val="40000"/>
                </a:schemeClr>
              </a:solidFill>
              <a:latin typeface="+mn-lt"/>
            </a:endParaRPr>
          </a:p>
          <a:p>
            <a:pPr marL="342900" indent="-342900" fontAlgn="auto">
              <a:spcBef>
                <a:spcPts val="0"/>
              </a:spcBef>
              <a:spcAft>
                <a:spcPts val="0"/>
              </a:spcAft>
              <a:defRPr/>
            </a:pPr>
            <a:endParaRPr lang="en-US" sz="2400" dirty="0">
              <a:solidFill>
                <a:schemeClr val="tx2">
                  <a:lumMod val="60000"/>
                  <a:lumOff val="40000"/>
                </a:schemeClr>
              </a:solidFill>
              <a:latin typeface="+mn-lt"/>
            </a:endParaRP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r>
              <a:rPr lang="en-US" sz="1600" dirty="0">
                <a:latin typeface="+mn-lt"/>
              </a:rPr>
              <a:t>	</a:t>
            </a:r>
            <a:r>
              <a:rPr lang="en-US" sz="1600" dirty="0" err="1" smtClean="0">
                <a:latin typeface="+mn-lt"/>
              </a:rPr>
              <a:t>ciall</a:t>
            </a:r>
            <a:r>
              <a:rPr lang="en-US" sz="1600" dirty="0" smtClean="0">
                <a:latin typeface="+mn-lt"/>
              </a:rPr>
              <a:t> </a:t>
            </a:r>
            <a:r>
              <a:rPr lang="en-US" sz="1600" dirty="0">
                <a:latin typeface="+mn-lt"/>
              </a:rPr>
              <a:t>		</a:t>
            </a:r>
          </a:p>
          <a:p>
            <a:pPr marL="342900" indent="-342900" fontAlgn="auto">
              <a:spcBef>
                <a:spcPts val="0"/>
              </a:spcBef>
              <a:spcAft>
                <a:spcPts val="0"/>
              </a:spcAft>
              <a:defRPr/>
            </a:pPr>
            <a:r>
              <a:rPr lang="en-US" sz="1600" dirty="0">
                <a:latin typeface="+mn-lt"/>
              </a:rPr>
              <a:t>	</a:t>
            </a: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endParaRPr lang="en-US" sz="1600" dirty="0">
              <a:latin typeface="+mn-lt"/>
            </a:endParaRPr>
          </a:p>
        </p:txBody>
      </p:sp>
      <p:sp>
        <p:nvSpPr>
          <p:cNvPr id="3" name="Slide Number Placeholder 2"/>
          <p:cNvSpPr>
            <a:spLocks noGrp="1"/>
          </p:cNvSpPr>
          <p:nvPr>
            <p:ph type="sldNum" sz="quarter" idx="12"/>
          </p:nvPr>
        </p:nvSpPr>
        <p:spPr/>
        <p:txBody>
          <a:bodyPr/>
          <a:lstStyle/>
          <a:p>
            <a:pPr>
              <a:defRPr/>
            </a:pPr>
            <a:fld id="{F33311C4-9991-4075-93CC-CBD3C3382F02}" type="slidenum">
              <a:rPr lang="en-US" smtClean="0"/>
              <a:pPr>
                <a:defRPr/>
              </a:pPr>
              <a:t>5</a:t>
            </a:fld>
            <a:endParaRPr lang="en-US"/>
          </a:p>
        </p:txBody>
      </p:sp>
      <p:sp>
        <p:nvSpPr>
          <p:cNvPr id="4" name="Footer Placeholder 3"/>
          <p:cNvSpPr>
            <a:spLocks noGrp="1"/>
          </p:cNvSpPr>
          <p:nvPr>
            <p:ph type="ftr" sz="quarter" idx="11"/>
          </p:nvPr>
        </p:nvSpPr>
        <p:spPr/>
        <p:txBody>
          <a:bodyPr/>
          <a:lstStyle/>
          <a:p>
            <a:pPr>
              <a:defRPr/>
            </a:pPr>
            <a:r>
              <a:rPr lang="en-US" dirty="0"/>
              <a:t>Present By: Osei Yeboah </a:t>
            </a:r>
            <a:r>
              <a:rPr lang="en-US" dirty="0" err="1"/>
              <a:t>Asuamah</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228600"/>
            <a:ext cx="8686800" cy="2954338"/>
          </a:xfrm>
          <a:prstGeom prst="rect">
            <a:avLst/>
          </a:prstGeom>
          <a:noFill/>
        </p:spPr>
        <p:txBody>
          <a:bodyPr>
            <a:spAutoFit/>
          </a:bodyPr>
          <a:lstStyle/>
          <a:p>
            <a:pPr marL="342900" indent="-342900" algn="just" fontAlgn="auto">
              <a:spcBef>
                <a:spcPts val="0"/>
              </a:spcBef>
              <a:spcAft>
                <a:spcPts val="0"/>
              </a:spcAft>
              <a:defRPr/>
            </a:pPr>
            <a:endParaRPr lang="en-US" sz="4200" dirty="0">
              <a:solidFill>
                <a:schemeClr val="tx2">
                  <a:lumMod val="60000"/>
                  <a:lumOff val="40000"/>
                </a:schemeClr>
              </a:solidFill>
              <a:latin typeface="+mn-lt"/>
            </a:endParaRPr>
          </a:p>
          <a:p>
            <a:pPr marL="342900" indent="-342900" fontAlgn="auto">
              <a:spcBef>
                <a:spcPts val="0"/>
              </a:spcBef>
              <a:spcAft>
                <a:spcPts val="0"/>
              </a:spcAft>
              <a:defRPr/>
            </a:pPr>
            <a:endParaRPr lang="en-US" sz="2400" dirty="0">
              <a:solidFill>
                <a:schemeClr val="tx2">
                  <a:lumMod val="60000"/>
                  <a:lumOff val="40000"/>
                </a:schemeClr>
              </a:solidFill>
              <a:latin typeface="+mn-lt"/>
            </a:endParaRPr>
          </a:p>
          <a:p>
            <a:pPr marL="342900" indent="-342900" fontAlgn="auto">
              <a:spcBef>
                <a:spcPts val="0"/>
              </a:spcBef>
              <a:spcAft>
                <a:spcPts val="0"/>
              </a:spcAft>
              <a:defRPr/>
            </a:pPr>
            <a:endParaRPr lang="en-US" sz="2400" dirty="0">
              <a:solidFill>
                <a:schemeClr val="tx2">
                  <a:lumMod val="60000"/>
                  <a:lumOff val="40000"/>
                </a:schemeClr>
              </a:solidFill>
              <a:latin typeface="+mn-lt"/>
            </a:endParaRP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r>
              <a:rPr lang="en-US" sz="1600" dirty="0">
                <a:latin typeface="+mn-lt"/>
              </a:rPr>
              <a:t>			</a:t>
            </a:r>
          </a:p>
          <a:p>
            <a:pPr marL="342900" indent="-342900" fontAlgn="auto">
              <a:spcBef>
                <a:spcPts val="0"/>
              </a:spcBef>
              <a:spcAft>
                <a:spcPts val="0"/>
              </a:spcAft>
              <a:defRPr/>
            </a:pPr>
            <a:r>
              <a:rPr lang="en-US" sz="1600" dirty="0">
                <a:latin typeface="+mn-lt"/>
              </a:rPr>
              <a:t>	</a:t>
            </a: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endParaRPr lang="en-US" sz="1600" dirty="0">
              <a:latin typeface="+mn-lt"/>
            </a:endParaRPr>
          </a:p>
        </p:txBody>
      </p:sp>
      <p:sp>
        <p:nvSpPr>
          <p:cNvPr id="3" name="Slide Number Placeholder 2"/>
          <p:cNvSpPr>
            <a:spLocks noGrp="1"/>
          </p:cNvSpPr>
          <p:nvPr>
            <p:ph type="sldNum" sz="quarter" idx="12"/>
          </p:nvPr>
        </p:nvSpPr>
        <p:spPr/>
        <p:txBody>
          <a:bodyPr/>
          <a:lstStyle/>
          <a:p>
            <a:pPr>
              <a:defRPr/>
            </a:pPr>
            <a:fld id="{507DDE00-59DB-4934-8E4E-065EF736B5DC}" type="slidenum">
              <a:rPr lang="en-US" smtClean="0"/>
              <a:pPr>
                <a:defRPr/>
              </a:pPr>
              <a:t>6</a:t>
            </a:fld>
            <a:endParaRPr lang="en-US"/>
          </a:p>
        </p:txBody>
      </p:sp>
      <p:sp>
        <p:nvSpPr>
          <p:cNvPr id="4" name="Footer Placeholder 3"/>
          <p:cNvSpPr>
            <a:spLocks noGrp="1"/>
          </p:cNvSpPr>
          <p:nvPr>
            <p:ph type="ftr" sz="quarter" idx="11"/>
          </p:nvPr>
        </p:nvSpPr>
        <p:spPr/>
        <p:txBody>
          <a:bodyPr/>
          <a:lstStyle/>
          <a:p>
            <a:pPr>
              <a:defRPr/>
            </a:pPr>
            <a:r>
              <a:rPr lang="en-US" dirty="0"/>
              <a:t>Present By: </a:t>
            </a:r>
            <a:r>
              <a:rPr lang="en-US" dirty="0" err="1" smtClean="0"/>
              <a:t>Osei</a:t>
            </a:r>
            <a:r>
              <a:rPr lang="en-US" dirty="0" smtClean="0"/>
              <a:t>  </a:t>
            </a:r>
            <a:r>
              <a:rPr lang="en-US" dirty="0" err="1" smtClean="0"/>
              <a:t>Yeboah</a:t>
            </a:r>
            <a:r>
              <a:rPr lang="en-US" dirty="0" smtClean="0"/>
              <a:t> </a:t>
            </a:r>
            <a:r>
              <a:rPr lang="en-US" dirty="0" err="1" smtClean="0"/>
              <a:t>Asuamah</a:t>
            </a:r>
            <a:endParaRPr lang="en-US" dirty="0"/>
          </a:p>
        </p:txBody>
      </p:sp>
      <p:sp>
        <p:nvSpPr>
          <p:cNvPr id="6" name="Rectangle 5"/>
          <p:cNvSpPr/>
          <p:nvPr/>
        </p:nvSpPr>
        <p:spPr>
          <a:xfrm>
            <a:off x="304800" y="381000"/>
            <a:ext cx="8534400" cy="5632450"/>
          </a:xfrm>
          <a:prstGeom prst="rect">
            <a:avLst/>
          </a:prstGeom>
        </p:spPr>
        <p:txBody>
          <a:bodyPr>
            <a:spAutoFit/>
          </a:bodyPr>
          <a:lstStyle/>
          <a:p>
            <a:pPr>
              <a:defRPr/>
            </a:pPr>
            <a:r>
              <a:rPr lang="en-US" sz="3600" dirty="0"/>
              <a:t>On deferment of a  programme the following will apply:</a:t>
            </a:r>
          </a:p>
          <a:p>
            <a:pPr>
              <a:defRPr/>
            </a:pPr>
            <a:r>
              <a:rPr lang="en-US" sz="3600" dirty="0"/>
              <a:t> </a:t>
            </a:r>
          </a:p>
          <a:p>
            <a:pPr marL="742950" indent="-742950">
              <a:defRPr/>
            </a:pPr>
            <a:r>
              <a:rPr lang="en-US" sz="3600" dirty="0"/>
              <a:t>1.	Students who defer their Academic Programmes within the two (2) weeks of registration (i.e.  0-14 days) but pay their fees in full or part thereof would be credited with the total amount or the full amount would be refunded to them.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228600"/>
            <a:ext cx="8686800" cy="2954338"/>
          </a:xfrm>
          <a:prstGeom prst="rect">
            <a:avLst/>
          </a:prstGeom>
          <a:noFill/>
        </p:spPr>
        <p:txBody>
          <a:bodyPr>
            <a:spAutoFit/>
          </a:bodyPr>
          <a:lstStyle/>
          <a:p>
            <a:pPr marL="342900" indent="-342900" algn="just" fontAlgn="auto">
              <a:spcBef>
                <a:spcPts val="0"/>
              </a:spcBef>
              <a:spcAft>
                <a:spcPts val="0"/>
              </a:spcAft>
              <a:defRPr/>
            </a:pPr>
            <a:endParaRPr lang="en-US" sz="4200" dirty="0">
              <a:solidFill>
                <a:schemeClr val="tx2">
                  <a:lumMod val="60000"/>
                  <a:lumOff val="40000"/>
                </a:schemeClr>
              </a:solidFill>
              <a:latin typeface="+mn-lt"/>
            </a:endParaRPr>
          </a:p>
          <a:p>
            <a:pPr marL="342900" indent="-342900" fontAlgn="auto">
              <a:spcBef>
                <a:spcPts val="0"/>
              </a:spcBef>
              <a:spcAft>
                <a:spcPts val="0"/>
              </a:spcAft>
              <a:defRPr/>
            </a:pPr>
            <a:endParaRPr lang="en-US" sz="2400" dirty="0">
              <a:solidFill>
                <a:schemeClr val="tx2">
                  <a:lumMod val="60000"/>
                  <a:lumOff val="40000"/>
                </a:schemeClr>
              </a:solidFill>
              <a:latin typeface="+mn-lt"/>
            </a:endParaRPr>
          </a:p>
          <a:p>
            <a:pPr marL="342900" indent="-342900" fontAlgn="auto">
              <a:spcBef>
                <a:spcPts val="0"/>
              </a:spcBef>
              <a:spcAft>
                <a:spcPts val="0"/>
              </a:spcAft>
              <a:defRPr/>
            </a:pPr>
            <a:endParaRPr lang="en-US" sz="2400" dirty="0">
              <a:solidFill>
                <a:schemeClr val="tx2">
                  <a:lumMod val="60000"/>
                  <a:lumOff val="40000"/>
                </a:schemeClr>
              </a:solidFill>
              <a:latin typeface="+mn-lt"/>
            </a:endParaRP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r>
              <a:rPr lang="en-US" sz="1600" dirty="0">
                <a:latin typeface="+mn-lt"/>
              </a:rPr>
              <a:t>			</a:t>
            </a:r>
          </a:p>
          <a:p>
            <a:pPr marL="342900" indent="-342900" fontAlgn="auto">
              <a:spcBef>
                <a:spcPts val="0"/>
              </a:spcBef>
              <a:spcAft>
                <a:spcPts val="0"/>
              </a:spcAft>
              <a:defRPr/>
            </a:pPr>
            <a:r>
              <a:rPr lang="en-US" sz="1600" dirty="0">
                <a:latin typeface="+mn-lt"/>
              </a:rPr>
              <a:t>	</a:t>
            </a: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endParaRPr lang="en-US" sz="1600" dirty="0">
              <a:latin typeface="+mn-lt"/>
            </a:endParaRPr>
          </a:p>
        </p:txBody>
      </p:sp>
      <p:sp>
        <p:nvSpPr>
          <p:cNvPr id="3" name="Slide Number Placeholder 2"/>
          <p:cNvSpPr>
            <a:spLocks noGrp="1"/>
          </p:cNvSpPr>
          <p:nvPr>
            <p:ph type="sldNum" sz="quarter" idx="12"/>
          </p:nvPr>
        </p:nvSpPr>
        <p:spPr/>
        <p:txBody>
          <a:bodyPr/>
          <a:lstStyle/>
          <a:p>
            <a:pPr>
              <a:defRPr/>
            </a:pPr>
            <a:fld id="{96E49178-1CA0-4EF1-B65A-58377AC886E8}" type="slidenum">
              <a:rPr lang="en-US" smtClean="0"/>
              <a:pPr>
                <a:defRPr/>
              </a:pPr>
              <a:t>7</a:t>
            </a:fld>
            <a:endParaRPr lang="en-US"/>
          </a:p>
        </p:txBody>
      </p:sp>
      <p:sp>
        <p:nvSpPr>
          <p:cNvPr id="4" name="Footer Placeholder 3"/>
          <p:cNvSpPr>
            <a:spLocks noGrp="1"/>
          </p:cNvSpPr>
          <p:nvPr>
            <p:ph type="ftr" sz="quarter" idx="11"/>
          </p:nvPr>
        </p:nvSpPr>
        <p:spPr/>
        <p:txBody>
          <a:bodyPr/>
          <a:lstStyle/>
          <a:p>
            <a:pPr>
              <a:defRPr/>
            </a:pPr>
            <a:r>
              <a:rPr lang="en-US" dirty="0"/>
              <a:t>Present By: </a:t>
            </a:r>
            <a:r>
              <a:rPr lang="en-US" dirty="0" err="1" smtClean="0"/>
              <a:t>Osei</a:t>
            </a:r>
            <a:r>
              <a:rPr lang="en-US" dirty="0" smtClean="0"/>
              <a:t>  </a:t>
            </a:r>
            <a:r>
              <a:rPr lang="en-US" dirty="0" err="1" smtClean="0"/>
              <a:t>Yeboah</a:t>
            </a:r>
            <a:r>
              <a:rPr lang="en-US" dirty="0" smtClean="0"/>
              <a:t>  </a:t>
            </a:r>
            <a:r>
              <a:rPr lang="en-US" dirty="0" err="1" smtClean="0"/>
              <a:t>Asuamah</a:t>
            </a:r>
            <a:endParaRPr lang="en-US" dirty="0"/>
          </a:p>
        </p:txBody>
      </p:sp>
      <p:sp>
        <p:nvSpPr>
          <p:cNvPr id="6" name="Rectangle 5"/>
          <p:cNvSpPr/>
          <p:nvPr/>
        </p:nvSpPr>
        <p:spPr>
          <a:xfrm>
            <a:off x="152400" y="0"/>
            <a:ext cx="8839200" cy="5847755"/>
          </a:xfrm>
          <a:prstGeom prst="rect">
            <a:avLst/>
          </a:prstGeom>
        </p:spPr>
        <p:txBody>
          <a:bodyPr>
            <a:spAutoFit/>
          </a:bodyPr>
          <a:lstStyle/>
          <a:p>
            <a:pPr marL="514350" indent="-514350">
              <a:defRPr/>
            </a:pPr>
            <a:r>
              <a:rPr lang="en-US" sz="3400" dirty="0"/>
              <a:t>2.	Thirty (30) percent of the fees for the semester paid by a student would be </a:t>
            </a:r>
            <a:r>
              <a:rPr lang="en-US" sz="3400" dirty="0" smtClean="0"/>
              <a:t> </a:t>
            </a:r>
            <a:r>
              <a:rPr lang="en-US" sz="3400" dirty="0"/>
              <a:t>refunded to him/her or credited to his/her account if a student defers between 15 and 28 days into the semester.</a:t>
            </a:r>
          </a:p>
          <a:p>
            <a:pPr>
              <a:defRPr/>
            </a:pPr>
            <a:r>
              <a:rPr lang="en-US" sz="3400" dirty="0"/>
              <a:t> </a:t>
            </a:r>
          </a:p>
          <a:p>
            <a:pPr marL="514350" indent="-514350">
              <a:defRPr/>
            </a:pPr>
            <a:r>
              <a:rPr lang="en-US" sz="3400" dirty="0"/>
              <a:t>3.	No fees would be refunded to a student if he/she defers the progamme four (4) weeks or one (1) month after registration.</a:t>
            </a:r>
          </a:p>
          <a:p>
            <a:pPr>
              <a:defRPr/>
            </a:pPr>
            <a:r>
              <a:rPr lang="en-US" sz="3400" dirty="0"/>
              <a:t>    However, each case would be duly           </a:t>
            </a:r>
            <a:r>
              <a:rPr lang="en-US" sz="3400" dirty="0" smtClean="0"/>
              <a:t>   considered </a:t>
            </a:r>
            <a:r>
              <a:rPr lang="en-US" sz="3400" dirty="0"/>
              <a:t>on its own merit.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10600" cy="6096000"/>
          </a:xfrm>
        </p:spPr>
        <p:txBody>
          <a:bodyPr/>
          <a:lstStyle/>
          <a:p>
            <a:pPr algn="l"/>
            <a:r>
              <a:rPr lang="en-US" sz="3200" dirty="0" smtClean="0">
                <a:latin typeface="Arial" pitchFamily="34" charset="0"/>
                <a:cs typeface="Arial" pitchFamily="34" charset="0"/>
              </a:rPr>
              <a:t>MODE OF PAYMENT OF FEES</a:t>
            </a:r>
          </a:p>
          <a:p>
            <a:pPr algn="l"/>
            <a:r>
              <a:rPr lang="en-US" sz="3200" dirty="0" smtClean="0">
                <a:latin typeface="Arial" pitchFamily="34" charset="0"/>
                <a:cs typeface="Arial" pitchFamily="34" charset="0"/>
              </a:rPr>
              <a:t>Fees are payable either by</a:t>
            </a:r>
          </a:p>
          <a:p>
            <a:pPr algn="l">
              <a:buFont typeface="Arial" pitchFamily="34" charset="0"/>
              <a:buChar char="•"/>
            </a:pPr>
            <a:r>
              <a:rPr lang="en-US" sz="3200" dirty="0" smtClean="0">
                <a:latin typeface="Arial" pitchFamily="34" charset="0"/>
                <a:cs typeface="Arial" pitchFamily="34" charset="0"/>
              </a:rPr>
              <a:t> Buying of Bankers Draft</a:t>
            </a:r>
          </a:p>
          <a:p>
            <a:pPr algn="l">
              <a:buFont typeface="Arial" pitchFamily="34" charset="0"/>
              <a:buChar char="•"/>
            </a:pPr>
            <a:r>
              <a:rPr lang="en-US" sz="3200" dirty="0" smtClean="0">
                <a:latin typeface="Arial" pitchFamily="34" charset="0"/>
                <a:cs typeface="Arial" pitchFamily="34" charset="0"/>
              </a:rPr>
              <a:t>At </a:t>
            </a:r>
            <a:r>
              <a:rPr lang="en-US" sz="3200" dirty="0" err="1" smtClean="0">
                <a:latin typeface="Arial" pitchFamily="34" charset="0"/>
                <a:cs typeface="Arial" pitchFamily="34" charset="0"/>
              </a:rPr>
              <a:t>Societe</a:t>
            </a:r>
            <a:r>
              <a:rPr lang="en-US" sz="3200" dirty="0" smtClean="0">
                <a:latin typeface="Arial" pitchFamily="34" charset="0"/>
                <a:cs typeface="Arial" pitchFamily="34" charset="0"/>
              </a:rPr>
              <a:t> General via fee payment portal with student ID</a:t>
            </a:r>
            <a:endParaRPr lang="en-US" sz="2800" dirty="0" smtClean="0">
              <a:latin typeface="Arial" pitchFamily="34" charset="0"/>
              <a:cs typeface="Arial" pitchFamily="34" charset="0"/>
            </a:endParaRPr>
          </a:p>
          <a:p>
            <a:pPr algn="l">
              <a:buFont typeface="Arial" pitchFamily="34" charset="0"/>
              <a:buChar char="•"/>
            </a:pPr>
            <a:r>
              <a:rPr lang="en-US" sz="3200" dirty="0" smtClean="0">
                <a:latin typeface="Arial" pitchFamily="34" charset="0"/>
                <a:cs typeface="Arial" pitchFamily="34" charset="0"/>
              </a:rPr>
              <a:t>At Fidelity Bank with account details</a:t>
            </a:r>
          </a:p>
          <a:p>
            <a:pPr algn="l"/>
            <a:r>
              <a:rPr lang="en-US" sz="2800" dirty="0" smtClean="0">
                <a:latin typeface="Arial" pitchFamily="34" charset="0"/>
                <a:cs typeface="Arial" pitchFamily="34" charset="0"/>
              </a:rPr>
              <a:t>      A/C Name: CSUC Executive Hostel</a:t>
            </a:r>
          </a:p>
          <a:p>
            <a:pPr algn="l"/>
            <a:r>
              <a:rPr lang="en-US" sz="2800" dirty="0" smtClean="0">
                <a:latin typeface="Arial" pitchFamily="34" charset="0"/>
                <a:cs typeface="Arial" pitchFamily="34" charset="0"/>
              </a:rPr>
              <a:t>      Account No: 1070300363123</a:t>
            </a:r>
            <a:endParaRPr lang="en-US" sz="3200" dirty="0" smtClean="0">
              <a:latin typeface="Arial" pitchFamily="34" charset="0"/>
              <a:cs typeface="Arial" pitchFamily="34" charset="0"/>
            </a:endParaRPr>
          </a:p>
          <a:p>
            <a:pPr algn="l"/>
            <a:r>
              <a:rPr lang="en-US" sz="3200" dirty="0" smtClean="0">
                <a:latin typeface="Arial" pitchFamily="34" charset="0"/>
                <a:cs typeface="Arial" pitchFamily="34" charset="0"/>
              </a:rPr>
              <a:t>In all cases please submit pay – in- slip or draft to finance office.</a:t>
            </a:r>
          </a:p>
        </p:txBody>
      </p:sp>
      <p:sp>
        <p:nvSpPr>
          <p:cNvPr id="4" name="Footer Placeholder 3"/>
          <p:cNvSpPr>
            <a:spLocks noGrp="1"/>
          </p:cNvSpPr>
          <p:nvPr>
            <p:ph type="ftr" sz="quarter" idx="11"/>
          </p:nvPr>
        </p:nvSpPr>
        <p:spPr/>
        <p:txBody>
          <a:bodyPr/>
          <a:lstStyle/>
          <a:p>
            <a:pPr>
              <a:defRPr/>
            </a:pPr>
            <a:r>
              <a:rPr lang="en-US" dirty="0" smtClean="0"/>
              <a:t>Present By: </a:t>
            </a:r>
            <a:r>
              <a:rPr lang="en-US" dirty="0" err="1" smtClean="0"/>
              <a:t>Osei</a:t>
            </a:r>
            <a:r>
              <a:rPr lang="en-US" dirty="0" smtClean="0"/>
              <a:t> </a:t>
            </a:r>
            <a:r>
              <a:rPr lang="en-US" dirty="0" err="1" smtClean="0"/>
              <a:t>Yeboah</a:t>
            </a:r>
            <a:r>
              <a:rPr lang="en-US" dirty="0" smtClean="0"/>
              <a:t> </a:t>
            </a:r>
            <a:r>
              <a:rPr lang="en-US" dirty="0" err="1" smtClean="0"/>
              <a:t>Asuamah</a:t>
            </a:r>
            <a:endParaRPr lang="en-US" dirty="0"/>
          </a:p>
        </p:txBody>
      </p:sp>
      <p:sp>
        <p:nvSpPr>
          <p:cNvPr id="5" name="Slide Number Placeholder 4"/>
          <p:cNvSpPr>
            <a:spLocks noGrp="1"/>
          </p:cNvSpPr>
          <p:nvPr>
            <p:ph type="sldNum" sz="quarter" idx="12"/>
          </p:nvPr>
        </p:nvSpPr>
        <p:spPr/>
        <p:txBody>
          <a:bodyPr/>
          <a:lstStyle/>
          <a:p>
            <a:pPr>
              <a:defRPr/>
            </a:pPr>
            <a:fld id="{D9700B94-907C-4399-B83F-A76F68E2AA59}"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228600"/>
            <a:ext cx="8686800" cy="2954338"/>
          </a:xfrm>
          <a:prstGeom prst="rect">
            <a:avLst/>
          </a:prstGeom>
          <a:noFill/>
        </p:spPr>
        <p:txBody>
          <a:bodyPr>
            <a:spAutoFit/>
          </a:bodyPr>
          <a:lstStyle/>
          <a:p>
            <a:pPr marL="342900" indent="-342900" algn="just" fontAlgn="auto">
              <a:spcBef>
                <a:spcPts val="0"/>
              </a:spcBef>
              <a:spcAft>
                <a:spcPts val="0"/>
              </a:spcAft>
              <a:defRPr/>
            </a:pPr>
            <a:endParaRPr lang="en-US" sz="4200" dirty="0">
              <a:solidFill>
                <a:schemeClr val="tx2">
                  <a:lumMod val="60000"/>
                  <a:lumOff val="40000"/>
                </a:schemeClr>
              </a:solidFill>
              <a:latin typeface="+mn-lt"/>
            </a:endParaRPr>
          </a:p>
          <a:p>
            <a:pPr marL="342900" indent="-342900" fontAlgn="auto">
              <a:spcBef>
                <a:spcPts val="0"/>
              </a:spcBef>
              <a:spcAft>
                <a:spcPts val="0"/>
              </a:spcAft>
              <a:defRPr/>
            </a:pPr>
            <a:endParaRPr lang="en-US" sz="2400" dirty="0">
              <a:solidFill>
                <a:schemeClr val="tx2">
                  <a:lumMod val="60000"/>
                  <a:lumOff val="40000"/>
                </a:schemeClr>
              </a:solidFill>
              <a:latin typeface="+mn-lt"/>
            </a:endParaRPr>
          </a:p>
          <a:p>
            <a:pPr marL="342900" indent="-342900" fontAlgn="auto">
              <a:spcBef>
                <a:spcPts val="0"/>
              </a:spcBef>
              <a:spcAft>
                <a:spcPts val="0"/>
              </a:spcAft>
              <a:defRPr/>
            </a:pPr>
            <a:endParaRPr lang="en-US" sz="2400" dirty="0">
              <a:solidFill>
                <a:schemeClr val="tx2">
                  <a:lumMod val="60000"/>
                  <a:lumOff val="40000"/>
                </a:schemeClr>
              </a:solidFill>
              <a:latin typeface="+mn-lt"/>
            </a:endParaRP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r>
              <a:rPr lang="en-US" sz="1600" dirty="0">
                <a:latin typeface="+mn-lt"/>
              </a:rPr>
              <a:t>			</a:t>
            </a:r>
          </a:p>
          <a:p>
            <a:pPr marL="342900" indent="-342900" fontAlgn="auto">
              <a:spcBef>
                <a:spcPts val="0"/>
              </a:spcBef>
              <a:spcAft>
                <a:spcPts val="0"/>
              </a:spcAft>
              <a:defRPr/>
            </a:pPr>
            <a:r>
              <a:rPr lang="en-US" sz="1600" dirty="0">
                <a:latin typeface="+mn-lt"/>
              </a:rPr>
              <a:t>	</a:t>
            </a:r>
          </a:p>
          <a:p>
            <a:pPr marL="342900" indent="-342900" fontAlgn="auto">
              <a:spcBef>
                <a:spcPts val="0"/>
              </a:spcBef>
              <a:spcAft>
                <a:spcPts val="0"/>
              </a:spcAft>
              <a:defRPr/>
            </a:pPr>
            <a:endParaRPr lang="en-US" sz="1600" dirty="0">
              <a:latin typeface="+mn-lt"/>
            </a:endParaRPr>
          </a:p>
          <a:p>
            <a:pPr marL="342900" indent="-342900" fontAlgn="auto">
              <a:spcBef>
                <a:spcPts val="0"/>
              </a:spcBef>
              <a:spcAft>
                <a:spcPts val="0"/>
              </a:spcAft>
              <a:defRPr/>
            </a:pPr>
            <a:endParaRPr lang="en-US" sz="1600" dirty="0">
              <a:latin typeface="+mn-lt"/>
            </a:endParaRPr>
          </a:p>
        </p:txBody>
      </p:sp>
      <p:sp>
        <p:nvSpPr>
          <p:cNvPr id="3" name="Slide Number Placeholder 2"/>
          <p:cNvSpPr>
            <a:spLocks noGrp="1"/>
          </p:cNvSpPr>
          <p:nvPr>
            <p:ph type="sldNum" sz="quarter" idx="12"/>
          </p:nvPr>
        </p:nvSpPr>
        <p:spPr/>
        <p:txBody>
          <a:bodyPr/>
          <a:lstStyle/>
          <a:p>
            <a:pPr>
              <a:defRPr/>
            </a:pPr>
            <a:fld id="{DF62E085-0231-4848-95F5-32F7DC938A43}" type="slidenum">
              <a:rPr lang="en-US" smtClean="0"/>
              <a:pPr>
                <a:defRPr/>
              </a:pPr>
              <a:t>9</a:t>
            </a:fld>
            <a:endParaRPr lang="en-US"/>
          </a:p>
        </p:txBody>
      </p:sp>
      <p:sp>
        <p:nvSpPr>
          <p:cNvPr id="4" name="Footer Placeholder 3"/>
          <p:cNvSpPr>
            <a:spLocks noGrp="1"/>
          </p:cNvSpPr>
          <p:nvPr>
            <p:ph type="ftr" sz="quarter" idx="11"/>
          </p:nvPr>
        </p:nvSpPr>
        <p:spPr/>
        <p:txBody>
          <a:bodyPr/>
          <a:lstStyle/>
          <a:p>
            <a:pPr>
              <a:defRPr/>
            </a:pPr>
            <a:r>
              <a:rPr lang="en-US" dirty="0"/>
              <a:t>Present By: </a:t>
            </a:r>
            <a:r>
              <a:rPr lang="en-US" dirty="0" err="1" smtClean="0"/>
              <a:t>Osei</a:t>
            </a:r>
            <a:r>
              <a:rPr lang="en-US" dirty="0" smtClean="0"/>
              <a:t> </a:t>
            </a:r>
            <a:r>
              <a:rPr lang="en-US" dirty="0" err="1" smtClean="0"/>
              <a:t>Yeboah</a:t>
            </a:r>
            <a:r>
              <a:rPr lang="en-US" dirty="0" smtClean="0"/>
              <a:t> </a:t>
            </a:r>
            <a:r>
              <a:rPr lang="en-US" dirty="0" err="1" smtClean="0"/>
              <a:t>Asuamah</a:t>
            </a:r>
            <a:endParaRPr lang="en-US" dirty="0"/>
          </a:p>
        </p:txBody>
      </p:sp>
      <p:sp>
        <p:nvSpPr>
          <p:cNvPr id="19461" name="Rectangle 6"/>
          <p:cNvSpPr>
            <a:spLocks noChangeArrowheads="1"/>
          </p:cNvSpPr>
          <p:nvPr/>
        </p:nvSpPr>
        <p:spPr bwMode="auto">
          <a:xfrm>
            <a:off x="304800" y="457200"/>
            <a:ext cx="8610600" cy="2308324"/>
          </a:xfrm>
          <a:prstGeom prst="rect">
            <a:avLst/>
          </a:prstGeom>
          <a:noFill/>
          <a:ln w="9525">
            <a:noFill/>
            <a:miter lim="800000"/>
            <a:headEnd/>
            <a:tailEnd/>
          </a:ln>
        </p:spPr>
        <p:txBody>
          <a:bodyPr>
            <a:spAutoFit/>
          </a:bodyPr>
          <a:lstStyle/>
          <a:p>
            <a:pPr algn="ctr"/>
            <a:r>
              <a:rPr lang="en-US" sz="3600" dirty="0"/>
              <a:t>We wish </a:t>
            </a:r>
            <a:r>
              <a:rPr lang="en-US" sz="3600" dirty="0" smtClean="0"/>
              <a:t>you a peaceful stay and God’s blessings.</a:t>
            </a:r>
            <a:endParaRPr lang="en-US" sz="3600" dirty="0"/>
          </a:p>
          <a:p>
            <a:pPr algn="ctr"/>
            <a:endParaRPr lang="en-US" sz="3600" dirty="0"/>
          </a:p>
          <a:p>
            <a:pPr algn="ctr"/>
            <a:r>
              <a:rPr lang="en-US" sz="3600" dirty="0" smtClean="0"/>
              <a:t>Thank </a:t>
            </a:r>
            <a:r>
              <a:rPr lang="en-US" sz="3600" dirty="0"/>
              <a:t>you.</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300</TotalTime>
  <Words>272</Words>
  <Application>Microsoft Office PowerPoint</Application>
  <PresentationFormat>On-screen Show (4:3)</PresentationFormat>
  <Paragraphs>181</Paragraphs>
  <Slides>9</Slides>
  <Notes>0</Notes>
  <HiddenSlides>0</HiddenSlides>
  <MMClips>0</MMClips>
  <ScaleCrop>false</ScaleCrop>
  <HeadingPairs>
    <vt:vector size="6" baseType="variant">
      <vt:variant>
        <vt:lpstr>Theme</vt:lpstr>
      </vt:variant>
      <vt:variant>
        <vt:i4>1</vt:i4>
      </vt:variant>
      <vt:variant>
        <vt:lpstr>Slide Titles</vt:lpstr>
      </vt:variant>
      <vt:variant>
        <vt:i4>9</vt:i4>
      </vt:variant>
      <vt:variant>
        <vt:lpstr>Custom Shows</vt:lpstr>
      </vt:variant>
      <vt:variant>
        <vt:i4>1</vt:i4>
      </vt:variant>
    </vt:vector>
  </HeadingPairs>
  <TitlesOfParts>
    <vt:vector size="11"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Custom Show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CSUC</dc:creator>
  <cp:lastModifiedBy>Josephine Yeboah</cp:lastModifiedBy>
  <cp:revision>63</cp:revision>
  <dcterms:created xsi:type="dcterms:W3CDTF">2009-08-26T00:46:45Z</dcterms:created>
  <dcterms:modified xsi:type="dcterms:W3CDTF">2019-10-01T10:32:04Z</dcterms:modified>
</cp:coreProperties>
</file>