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92" r:id="rId3"/>
    <p:sldId id="269" r:id="rId4"/>
    <p:sldId id="270" r:id="rId5"/>
    <p:sldId id="271" r:id="rId6"/>
    <p:sldId id="272" r:id="rId7"/>
    <p:sldId id="274" r:id="rId8"/>
    <p:sldId id="273" r:id="rId9"/>
    <p:sldId id="275" r:id="rId10"/>
    <p:sldId id="277" r:id="rId11"/>
    <p:sldId id="293" r:id="rId12"/>
    <p:sldId id="278" r:id="rId13"/>
    <p:sldId id="295" r:id="rId14"/>
    <p:sldId id="296" r:id="rId15"/>
    <p:sldId id="298" r:id="rId16"/>
    <p:sldId id="297" r:id="rId17"/>
    <p:sldId id="299" r:id="rId18"/>
    <p:sldId id="300" r:id="rId19"/>
    <p:sldId id="301" r:id="rId20"/>
    <p:sldId id="302" r:id="rId21"/>
    <p:sldId id="303" r:id="rId22"/>
    <p:sldId id="304" r:id="rId23"/>
    <p:sldId id="306" r:id="rId24"/>
    <p:sldId id="307" r:id="rId25"/>
    <p:sldId id="309" r:id="rId26"/>
    <p:sldId id="308" r:id="rId27"/>
    <p:sldId id="310" r:id="rId28"/>
    <p:sldId id="311" r:id="rId29"/>
    <p:sldId id="312" r:id="rId30"/>
    <p:sldId id="313" r:id="rId31"/>
    <p:sldId id="314" r:id="rId32"/>
    <p:sldId id="315" r:id="rId33"/>
    <p:sldId id="316" r:id="rId34"/>
    <p:sldId id="317" r:id="rId35"/>
    <p:sldId id="318" r:id="rId36"/>
    <p:sldId id="319" r:id="rId37"/>
    <p:sldId id="320" r:id="rId38"/>
    <p:sldId id="323" r:id="rId39"/>
    <p:sldId id="322" r:id="rId40"/>
    <p:sldId id="321" r:id="rId41"/>
    <p:sldId id="324" r:id="rId42"/>
    <p:sldId id="326" r:id="rId43"/>
    <p:sldId id="328"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291" r:id="rId57"/>
    <p:sldId id="26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p:scale>
          <a:sx n="78" d="100"/>
          <a:sy n="78" d="100"/>
        </p:scale>
        <p:origin x="-84"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6A895C7B-6F78-4F15-AAD8-EE5A70BB37E2}" type="datetime1">
              <a:rPr lang="en-US"/>
              <a:pPr lvl="0"/>
              <a:t>9/27/2019</a:t>
            </a:fld>
            <a:endParaRPr lang="en-US"/>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6D583D99-18FD-40FA-91B7-DD8D473A3479}" type="slidenum">
              <a:t>‹#›</a:t>
            </a:fld>
            <a:endParaRPr lang="en-US"/>
          </a:p>
        </p:txBody>
      </p:sp>
    </p:spTree>
    <p:extLst>
      <p:ext uri="{BB962C8B-B14F-4D97-AF65-F5344CB8AC3E}">
        <p14:creationId xmlns:p14="http://schemas.microsoft.com/office/powerpoint/2010/main" val="345048770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674255"/>
            <a:ext cx="10515600" cy="840509"/>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b="1" i="0" u="none" strike="noStrike" cap="none" spc="0" baseline="0">
                <a:solidFill>
                  <a:srgbClr val="002060"/>
                </a:solidFill>
                <a:uFillTx/>
                <a:latin typeface="Calibri Light"/>
              </a:defRPr>
            </a:lvl1pPr>
          </a:lstStyle>
          <a:p>
            <a:pPr lvl="0"/>
            <a:r>
              <a:rPr lang="en-US"/>
              <a:t>Click to edit Master title style</a:t>
            </a:r>
            <a:endParaRPr lang="en-GB" dirty="0"/>
          </a:p>
        </p:txBody>
      </p:sp>
      <p:sp>
        <p:nvSpPr>
          <p:cNvPr id="3" name="Content Placeholder 2"/>
          <p:cNvSpPr txBox="1">
            <a:spLocks noGrp="1"/>
          </p:cNvSpPr>
          <p:nvPr>
            <p:ph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Calibri"/>
              </a:defRPr>
            </a:lvl1pPr>
            <a:lvl2pPr marR="0" lvl="1" fontAlgn="auto">
              <a:spcAft>
                <a:spcPts val="0"/>
              </a:spcAft>
              <a:buSzPct val="100000"/>
              <a:buFont typeface="Arial" pitchFamily="34"/>
              <a:tabLst/>
              <a:defRPr lang="en-US" b="0" i="0" u="none" strike="noStrike" cap="none" spc="0" baseline="0">
                <a:solidFill>
                  <a:srgbClr val="000000"/>
                </a:solidFill>
                <a:uFillTx/>
                <a:latin typeface="Calibri"/>
              </a:defRPr>
            </a:lvl2pPr>
            <a:lvl3pPr marR="0" lvl="2" fontAlgn="auto">
              <a:spcAft>
                <a:spcPts val="0"/>
              </a:spcAft>
              <a:buSzPct val="100000"/>
              <a:buFont typeface="Arial" pitchFamily="34"/>
              <a:tabLst/>
              <a:defRPr lang="en-US" b="0" i="0" u="none" strike="noStrike" cap="none" spc="0" baseline="0">
                <a:solidFill>
                  <a:srgbClr val="000000"/>
                </a:solidFill>
                <a:uFillTx/>
                <a:latin typeface="Calibri"/>
              </a:defRPr>
            </a:lvl3pPr>
            <a:lvl4pPr marR="0" lvl="3" fontAlgn="auto">
              <a:spcAft>
                <a:spcPts val="0"/>
              </a:spcAft>
              <a:buSzPct val="100000"/>
              <a:buFont typeface="Arial" pitchFamily="34"/>
              <a:tabLst/>
              <a:defRPr lang="en-US" b="0" i="0" u="none" strike="noStrike" cap="none" spc="0" baseline="0">
                <a:solidFill>
                  <a:srgbClr val="000000"/>
                </a:solidFill>
                <a:uFillTx/>
                <a:latin typeface="Calibri"/>
              </a:defRPr>
            </a:lvl4pPr>
            <a:lvl5pPr marR="0" lvl="4" fontAlgn="auto">
              <a:spcAft>
                <a:spcPts val="0"/>
              </a:spcAft>
              <a:buSzPct val="100000"/>
              <a:buFont typeface="Arial" pitchFamily="34"/>
              <a:tabLst/>
              <a:defRPr lang="en-US" b="0" i="0" u="none" strike="noStrike" cap="none" spc="0" baseline="0">
                <a:solidFill>
                  <a:srgbClr val="000000"/>
                </a:solidFill>
                <a:uFillTx/>
                <a:latin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txBox="1">
            <a:spLocks noGrp="1"/>
          </p:cNvSpPr>
          <p:nvPr>
            <p:ph type="dt" sz="quarter" idx="7"/>
          </p:nvPr>
        </p:nvSpPr>
        <p:spPr>
          <a:xfrm>
            <a:off x="8382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alibri"/>
              </a:defRPr>
            </a:lvl1pPr>
          </a:lstStyle>
          <a:p>
            <a:pPr lvl="0"/>
            <a:endParaRPr lang="en-GB"/>
          </a:p>
        </p:txBody>
      </p:sp>
      <p:sp>
        <p:nvSpPr>
          <p:cNvPr id="5" name="Footer Placeholder 4"/>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alibri"/>
              </a:defRPr>
            </a:lvl1pPr>
          </a:lstStyle>
          <a:p>
            <a:pPr lvl="0"/>
            <a:endParaRPr lang="en-GB"/>
          </a:p>
        </p:txBody>
      </p:sp>
      <p:sp>
        <p:nvSpPr>
          <p:cNvPr id="6" name="Slide Number Placeholder 5"/>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alibri"/>
              </a:defRPr>
            </a:lvl1pPr>
          </a:lstStyle>
          <a:p>
            <a:pPr lvl="0"/>
            <a:fld id="{8415FC09-8BFD-4B9F-9D3B-085EA8D852CE}" type="slidenum">
              <a:t>‹#›</a:t>
            </a:fld>
            <a:endParaRPr lang="en-GB"/>
          </a:p>
        </p:txBody>
      </p:sp>
    </p:spTree>
    <p:extLst>
      <p:ext uri="{BB962C8B-B14F-4D97-AF65-F5344CB8AC3E}">
        <p14:creationId xmlns:p14="http://schemas.microsoft.com/office/powerpoint/2010/main" val="1813602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9"/>
          <p:cNvSpPr/>
          <p:nvPr/>
        </p:nvSpPr>
        <p:spPr>
          <a:xfrm>
            <a:off x="0" y="0"/>
            <a:ext cx="12191996" cy="502773"/>
          </a:xfrm>
          <a:prstGeom prst="rect">
            <a:avLst/>
          </a:prstGeom>
          <a:solidFill>
            <a:srgbClr val="00206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0"/>
          <p:cNvSpPr/>
          <p:nvPr/>
        </p:nvSpPr>
        <p:spPr>
          <a:xfrm>
            <a:off x="0" y="323624"/>
            <a:ext cx="12191996" cy="185367"/>
          </a:xfrm>
          <a:prstGeom prst="rect">
            <a:avLst/>
          </a:pr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31"/>
          <p:cNvSpPr/>
          <p:nvPr/>
        </p:nvSpPr>
        <p:spPr>
          <a:xfrm>
            <a:off x="0" y="6357109"/>
            <a:ext cx="12191996" cy="502773"/>
          </a:xfrm>
          <a:prstGeom prst="rect">
            <a:avLst/>
          </a:prstGeom>
          <a:solidFill>
            <a:srgbClr val="00206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Rectangle 32"/>
          <p:cNvSpPr/>
          <p:nvPr/>
        </p:nvSpPr>
        <p:spPr>
          <a:xfrm>
            <a:off x="0" y="6354247"/>
            <a:ext cx="12191996" cy="185367"/>
          </a:xfrm>
          <a:prstGeom prst="rect">
            <a:avLst/>
          </a:pr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6" name="Picture 2"/>
          <p:cNvPicPr>
            <a:picLocks noChangeAspect="1"/>
          </p:cNvPicPr>
          <p:nvPr/>
        </p:nvPicPr>
        <p:blipFill>
          <a:blip r:embed="rId3"/>
          <a:stretch>
            <a:fillRect/>
          </a:stretch>
        </p:blipFill>
        <p:spPr>
          <a:xfrm>
            <a:off x="11170324" y="5257656"/>
            <a:ext cx="930900" cy="980773"/>
          </a:xfrm>
          <a:prstGeom prst="rect">
            <a:avLst/>
          </a:prstGeom>
          <a:noFill/>
          <a:ln cap="flat">
            <a:noFill/>
          </a:ln>
        </p:spPr>
      </p:pic>
      <p:grpSp>
        <p:nvGrpSpPr>
          <p:cNvPr id="7" name="Shape 574"/>
          <p:cNvGrpSpPr/>
          <p:nvPr/>
        </p:nvGrpSpPr>
        <p:grpSpPr>
          <a:xfrm>
            <a:off x="1154420" y="6065745"/>
            <a:ext cx="10108756" cy="315202"/>
            <a:chOff x="1154420" y="6065745"/>
            <a:chExt cx="10108756" cy="315202"/>
          </a:xfrm>
        </p:grpSpPr>
        <p:cxnSp>
          <p:nvCxnSpPr>
            <p:cNvPr id="8" name="Shape 575"/>
            <p:cNvCxnSpPr/>
            <p:nvPr/>
          </p:nvCxnSpPr>
          <p:spPr>
            <a:xfrm>
              <a:off x="1154420" y="6238429"/>
              <a:ext cx="10108756" cy="0"/>
            </a:xfrm>
            <a:prstGeom prst="straightConnector1">
              <a:avLst/>
            </a:prstGeom>
            <a:noFill/>
            <a:ln w="9528" cap="flat">
              <a:solidFill>
                <a:srgbClr val="FFC000"/>
              </a:solidFill>
              <a:custDash>
                <a:ds d="299906" sp="299906"/>
              </a:custDash>
              <a:round/>
            </a:ln>
          </p:spPr>
        </p:cxnSp>
        <p:sp>
          <p:nvSpPr>
            <p:cNvPr id="9" name="Shape 578"/>
            <p:cNvSpPr/>
            <p:nvPr/>
          </p:nvSpPr>
          <p:spPr>
            <a:xfrm>
              <a:off x="1992468" y="6065745"/>
              <a:ext cx="0" cy="315202"/>
            </a:xfrm>
            <a:prstGeom prst="rect">
              <a:avLst/>
            </a:prstGeom>
            <a:solidFill>
              <a:srgbClr val="FFC000"/>
            </a:solidFill>
            <a:ln cap="flat">
              <a:noFill/>
              <a:prstDash val="solid"/>
            </a:ln>
          </p:spPr>
          <p:txBody>
            <a:bodyPr vert="horz" wrap="square" lIns="91421" tIns="45701" rIns="91421" bIns="45701"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1" name="Content Placeholder 2"/>
          <p:cNvSpPr txBox="1">
            <a:spLocks/>
          </p:cNvSpPr>
          <p:nvPr userDrawn="1"/>
        </p:nvSpPr>
        <p:spPr>
          <a:xfrm>
            <a:off x="838203" y="1825627"/>
            <a:ext cx="10515600" cy="4351336"/>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eaLnBrk="1" fontAlgn="auto" latinLnBrk="0"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mn-ea"/>
                <a:cs typeface="+mn-cs"/>
              </a:defRPr>
            </a:lvl1pPr>
            <a:lvl2pPr marL="685800" marR="0" lvl="1" indent="-228600" algn="l" defTabSz="914400" rtl="0" eaLnBrk="1" fontAlgn="auto" latinLnBrk="0"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mn-ea"/>
                <a:cs typeface="+mn-cs"/>
              </a:defRPr>
            </a:lvl2pPr>
            <a:lvl3pPr marL="1143000" marR="0" lvl="2" indent="-228600" algn="l" defTabSz="914400" rtl="0" eaLnBrk="1" fontAlgn="auto" latinLnBrk="0"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mn-ea"/>
                <a:cs typeface="+mn-cs"/>
              </a:defRPr>
            </a:lvl3pPr>
            <a:lvl4pPr marL="1600200" marR="0" lvl="3"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4pPr>
            <a:lvl5pPr marL="2057400" marR="0" lvl="4"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opac.csuc.edu.gh"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epository@csuc.edu.gh"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4.png"/></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2">
    <p:bg>
      <p:bgPr>
        <a:blipFill>
          <a:blip r:embed="rId2"/>
          <a:stretch>
            <a:fillRect/>
          </a:stretch>
        </a:blipFill>
        <a:effectLst/>
      </p:bgPr>
    </p:bg>
    <p:spTree>
      <p:nvGrpSpPr>
        <p:cNvPr id="1" name=""/>
        <p:cNvGrpSpPr/>
        <p:nvPr/>
      </p:nvGrpSpPr>
      <p:grpSpPr>
        <a:xfrm>
          <a:off x="0" y="0"/>
          <a:ext cx="0" cy="0"/>
          <a:chOff x="0" y="0"/>
          <a:chExt cx="0" cy="0"/>
        </a:xfrm>
      </p:grpSpPr>
      <p:sp>
        <p:nvSpPr>
          <p:cNvPr id="2" name="TextBox 63"/>
          <p:cNvSpPr txBox="1"/>
          <p:nvPr/>
        </p:nvSpPr>
        <p:spPr>
          <a:xfrm>
            <a:off x="1768358" y="2089365"/>
            <a:ext cx="8995611"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dirty="0">
                <a:solidFill>
                  <a:srgbClr val="FFFFFF"/>
                </a:solidFill>
                <a:latin typeface="Calibri"/>
              </a:rPr>
              <a:t>CHAPMAN LIBRARY</a:t>
            </a:r>
            <a:endParaRPr lang="en-US" sz="4800" b="1" i="0" u="none" strike="noStrike" kern="1200" cap="none" spc="0" baseline="0" dirty="0">
              <a:solidFill>
                <a:srgbClr val="FFFFFF"/>
              </a:solidFill>
              <a:uFillTx/>
              <a:latin typeface="Calibri"/>
            </a:endParaRPr>
          </a:p>
        </p:txBody>
      </p:sp>
      <p:sp>
        <p:nvSpPr>
          <p:cNvPr id="3" name="TextBox 2"/>
          <p:cNvSpPr txBox="1"/>
          <p:nvPr/>
        </p:nvSpPr>
        <p:spPr>
          <a:xfrm>
            <a:off x="1694163" y="3247873"/>
            <a:ext cx="8995611" cy="304698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1" dirty="0">
                <a:solidFill>
                  <a:srgbClr val="FFFFFF"/>
                </a:solidFill>
                <a:latin typeface="Calibri"/>
              </a:rPr>
              <a:t>GENERAL ORIENTATION</a:t>
            </a:r>
            <a:endParaRPr lang="en-US" sz="9600" b="1" i="0" u="none" strike="noStrike" kern="1200" cap="none" spc="0" baseline="0" dirty="0">
              <a:solidFill>
                <a:srgbClr val="FFFFFF"/>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30" y="2122136"/>
            <a:ext cx="10515600" cy="3110876"/>
          </a:xfrm>
        </p:spPr>
        <p:txBody>
          <a:bodyPr/>
          <a:lstStyle/>
          <a:p>
            <a:pPr algn="just"/>
            <a:r>
              <a:rPr lang="en-US" sz="3200" b="1" dirty="0"/>
              <a:t>DRESS CODE</a:t>
            </a:r>
          </a:p>
          <a:p>
            <a:pPr lvl="1" algn="just"/>
            <a:r>
              <a:rPr lang="en-US" sz="2800" b="1" dirty="0"/>
              <a:t>The university has a dress code policy, which is also followed at the library.  Thus all dress banned on campus are not allowed into the library.</a:t>
            </a:r>
          </a:p>
          <a:p>
            <a:pPr lvl="2" algn="just"/>
            <a:r>
              <a:rPr lang="en-US" sz="2400" b="1" i="1" dirty="0"/>
              <a:t>Please be mindful that you will be driven out if in a non-conforming attire, at the library.</a:t>
            </a:r>
          </a:p>
        </p:txBody>
      </p:sp>
      <p:sp>
        <p:nvSpPr>
          <p:cNvPr id="5" name="TextBox 4">
            <a:extLst>
              <a:ext uri="{FF2B5EF4-FFF2-40B4-BE49-F238E27FC236}">
                <a16:creationId xmlns:a16="http://schemas.microsoft.com/office/drawing/2014/main" xmlns="" id="{8216364E-EC7F-49AB-967B-1C13CACBD983}"/>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10</a:t>
            </a:fld>
            <a:r>
              <a:rPr lang="en-US" b="1" dirty="0">
                <a:solidFill>
                  <a:schemeClr val="bg1"/>
                </a:solidFill>
              </a:rPr>
              <a:t> of 25</a:t>
            </a:r>
          </a:p>
        </p:txBody>
      </p:sp>
      <p:sp>
        <p:nvSpPr>
          <p:cNvPr id="8" name="Title 1">
            <a:extLst>
              <a:ext uri="{FF2B5EF4-FFF2-40B4-BE49-F238E27FC236}">
                <a16:creationId xmlns:a16="http://schemas.microsoft.com/office/drawing/2014/main" xmlns="" id="{9E97E09A-C2CF-4522-8350-DF649BF121B3}"/>
              </a:ext>
            </a:extLst>
          </p:cNvPr>
          <p:cNvSpPr>
            <a:spLocks noGrp="1"/>
          </p:cNvSpPr>
          <p:nvPr>
            <p:ph type="title"/>
          </p:nvPr>
        </p:nvSpPr>
        <p:spPr>
          <a:xfrm>
            <a:off x="616530" y="542206"/>
            <a:ext cx="10515600" cy="942543"/>
          </a:xfrm>
        </p:spPr>
        <p:txBody>
          <a:bodyPr/>
          <a:lstStyle/>
          <a:p>
            <a:pPr algn="ctr"/>
            <a:r>
              <a:rPr lang="en-GB" dirty="0"/>
              <a:t>THE LIBRARY HANDBOOK</a:t>
            </a:r>
          </a:p>
        </p:txBody>
      </p:sp>
      <p:pic>
        <p:nvPicPr>
          <p:cNvPr id="9" name="Picture 8">
            <a:extLst>
              <a:ext uri="{FF2B5EF4-FFF2-40B4-BE49-F238E27FC236}">
                <a16:creationId xmlns:a16="http://schemas.microsoft.com/office/drawing/2014/main" xmlns="" id="{04860C32-DE86-4E36-A0AB-0A63AF4461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10" name="Rectangle 9">
            <a:extLst>
              <a:ext uri="{FF2B5EF4-FFF2-40B4-BE49-F238E27FC236}">
                <a16:creationId xmlns:a16="http://schemas.microsoft.com/office/drawing/2014/main" xmlns="" id="{14A0C766-B213-405A-9A47-211C53B60D93}"/>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70CC438F-32C0-494D-9FDC-E2683A90AB1B}"/>
              </a:ext>
            </a:extLst>
          </p:cNvPr>
          <p:cNvSpPr txBox="1"/>
          <p:nvPr/>
        </p:nvSpPr>
        <p:spPr>
          <a:xfrm>
            <a:off x="616530" y="1333041"/>
            <a:ext cx="8194961" cy="646331"/>
          </a:xfrm>
          <a:prstGeom prst="rect">
            <a:avLst/>
          </a:prstGeom>
          <a:noFill/>
        </p:spPr>
        <p:txBody>
          <a:bodyPr wrap="square" rtlCol="0">
            <a:spAutoFit/>
          </a:bodyPr>
          <a:lstStyle/>
          <a:p>
            <a:r>
              <a:rPr lang="en-US" sz="3600" b="1" i="1" u="sng" dirty="0"/>
              <a:t>RULES AND REGULATIONS (Continuation)</a:t>
            </a:r>
          </a:p>
        </p:txBody>
      </p:sp>
    </p:spTree>
    <p:extLst>
      <p:ext uri="{BB962C8B-B14F-4D97-AF65-F5344CB8AC3E}">
        <p14:creationId xmlns:p14="http://schemas.microsoft.com/office/powerpoint/2010/main" val="92747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30" y="2122136"/>
            <a:ext cx="10515600" cy="3110876"/>
          </a:xfrm>
        </p:spPr>
        <p:txBody>
          <a:bodyPr/>
          <a:lstStyle/>
          <a:p>
            <a:pPr algn="just"/>
            <a:r>
              <a:rPr lang="en-US" b="1" i="1" dirty="0"/>
              <a:t>Other aspects of the Library Handbook should be obtained and adhered to by all patrons (users) of the library.  Please download your copy from the Library section of the University Website.</a:t>
            </a:r>
          </a:p>
        </p:txBody>
      </p:sp>
      <p:sp>
        <p:nvSpPr>
          <p:cNvPr id="5" name="TextBox 4">
            <a:extLst>
              <a:ext uri="{FF2B5EF4-FFF2-40B4-BE49-F238E27FC236}">
                <a16:creationId xmlns:a16="http://schemas.microsoft.com/office/drawing/2014/main" xmlns="" id="{8216364E-EC7F-49AB-967B-1C13CACBD983}"/>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11</a:t>
            </a:fld>
            <a:r>
              <a:rPr lang="en-US" b="1" dirty="0">
                <a:solidFill>
                  <a:schemeClr val="bg1"/>
                </a:solidFill>
              </a:rPr>
              <a:t> of 25</a:t>
            </a:r>
          </a:p>
        </p:txBody>
      </p:sp>
      <p:sp>
        <p:nvSpPr>
          <p:cNvPr id="8" name="Title 1">
            <a:extLst>
              <a:ext uri="{FF2B5EF4-FFF2-40B4-BE49-F238E27FC236}">
                <a16:creationId xmlns:a16="http://schemas.microsoft.com/office/drawing/2014/main" xmlns="" id="{96E68D16-4243-4362-BDA6-1494386DB35C}"/>
              </a:ext>
            </a:extLst>
          </p:cNvPr>
          <p:cNvSpPr>
            <a:spLocks noGrp="1"/>
          </p:cNvSpPr>
          <p:nvPr>
            <p:ph type="title"/>
          </p:nvPr>
        </p:nvSpPr>
        <p:spPr>
          <a:xfrm>
            <a:off x="616530" y="542206"/>
            <a:ext cx="10515600" cy="942543"/>
          </a:xfrm>
        </p:spPr>
        <p:txBody>
          <a:bodyPr/>
          <a:lstStyle/>
          <a:p>
            <a:pPr algn="ctr"/>
            <a:r>
              <a:rPr lang="en-GB" dirty="0"/>
              <a:t>THE LIBRARY HANDBOOK</a:t>
            </a:r>
          </a:p>
        </p:txBody>
      </p:sp>
      <p:pic>
        <p:nvPicPr>
          <p:cNvPr id="9" name="Picture 8">
            <a:extLst>
              <a:ext uri="{FF2B5EF4-FFF2-40B4-BE49-F238E27FC236}">
                <a16:creationId xmlns:a16="http://schemas.microsoft.com/office/drawing/2014/main" xmlns="" id="{6827C43F-6260-415C-A596-57088396C6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10" name="Rectangle 9">
            <a:extLst>
              <a:ext uri="{FF2B5EF4-FFF2-40B4-BE49-F238E27FC236}">
                <a16:creationId xmlns:a16="http://schemas.microsoft.com/office/drawing/2014/main" xmlns="" id="{5A9768BF-8F33-449D-9D66-30C58BB6F651}"/>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42EB03FD-77D0-4B27-A5B8-9FEC238DDB95}"/>
              </a:ext>
            </a:extLst>
          </p:cNvPr>
          <p:cNvSpPr txBox="1"/>
          <p:nvPr/>
        </p:nvSpPr>
        <p:spPr>
          <a:xfrm>
            <a:off x="616530" y="1333041"/>
            <a:ext cx="8194961" cy="646331"/>
          </a:xfrm>
          <a:prstGeom prst="rect">
            <a:avLst/>
          </a:prstGeom>
          <a:noFill/>
        </p:spPr>
        <p:txBody>
          <a:bodyPr wrap="square" rtlCol="0">
            <a:spAutoFit/>
          </a:bodyPr>
          <a:lstStyle/>
          <a:p>
            <a:r>
              <a:rPr lang="en-US" sz="3600" b="1" i="1" u="sng" dirty="0"/>
              <a:t>RULES AND REGULATIONS (Continuation)</a:t>
            </a:r>
          </a:p>
        </p:txBody>
      </p:sp>
    </p:spTree>
    <p:extLst>
      <p:ext uri="{BB962C8B-B14F-4D97-AF65-F5344CB8AC3E}">
        <p14:creationId xmlns:p14="http://schemas.microsoft.com/office/powerpoint/2010/main" val="421669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CLASSIFICATION OF LIBRARY MATERIALS</a:t>
            </a:r>
          </a:p>
        </p:txBody>
      </p:sp>
      <p:sp>
        <p:nvSpPr>
          <p:cNvPr id="3" name="Content Placeholder 2"/>
          <p:cNvSpPr>
            <a:spLocks noGrp="1"/>
          </p:cNvSpPr>
          <p:nvPr>
            <p:ph idx="1"/>
          </p:nvPr>
        </p:nvSpPr>
        <p:spPr>
          <a:xfrm>
            <a:off x="616530" y="2122136"/>
            <a:ext cx="10515600" cy="3110876"/>
          </a:xfrm>
        </p:spPr>
        <p:txBody>
          <a:bodyPr/>
          <a:lstStyle/>
          <a:p>
            <a:pPr algn="just"/>
            <a:r>
              <a:rPr lang="en-US" sz="3200" b="1" dirty="0"/>
              <a:t>LIBRARY OF CONGRESS CLASSIFICATION (LLC) SYSTEM</a:t>
            </a:r>
          </a:p>
          <a:p>
            <a:pPr lvl="1" algn="just"/>
            <a:r>
              <a:rPr lang="en-US" sz="2800" b="1" dirty="0"/>
              <a:t>All materials acquired by the library are calcified using the Library of Congress Classification System, which is the standard for education in the tertiary level.  Other classification systems such as the Dewey Decimal Classification (also called Dewey Decimal) System, which is the organizing the contents of a library based on the division of all knowledge into 10 groups with each group assigned 100 numbers) are meant for lower levels such as primary and secondary schools.</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12</a:t>
            </a:fld>
            <a:r>
              <a:rPr lang="en-US" b="1" dirty="0">
                <a:solidFill>
                  <a:schemeClr val="bg1"/>
                </a:solidFill>
              </a:rPr>
              <a:t> of 25</a:t>
            </a:r>
          </a:p>
        </p:txBody>
      </p:sp>
      <p:pic>
        <p:nvPicPr>
          <p:cNvPr id="10" name="Picture 9">
            <a:extLst>
              <a:ext uri="{FF2B5EF4-FFF2-40B4-BE49-F238E27FC236}">
                <a16:creationId xmlns:a16="http://schemas.microsoft.com/office/drawing/2014/main" xmlns="" id="{BCD4D1CA-8BF8-4C35-8021-31F1AC50C5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11" name="Rectangle 10">
            <a:extLst>
              <a:ext uri="{FF2B5EF4-FFF2-40B4-BE49-F238E27FC236}">
                <a16:creationId xmlns:a16="http://schemas.microsoft.com/office/drawing/2014/main" xmlns="" id="{CF7AEE63-4AF2-4688-8EB8-718F725A4DF8}"/>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7580019" cy="646331"/>
          </a:xfrm>
          <a:prstGeom prst="rect">
            <a:avLst/>
          </a:prstGeom>
          <a:noFill/>
        </p:spPr>
        <p:txBody>
          <a:bodyPr wrap="square" rtlCol="0">
            <a:spAutoFit/>
          </a:bodyPr>
          <a:lstStyle/>
          <a:p>
            <a:r>
              <a:rPr lang="en-US" sz="3600" b="1" i="1" u="sng" dirty="0"/>
              <a:t>FOLLOWING THE STANDARD</a:t>
            </a:r>
          </a:p>
        </p:txBody>
      </p:sp>
    </p:spTree>
    <p:extLst>
      <p:ext uri="{BB962C8B-B14F-4D97-AF65-F5344CB8AC3E}">
        <p14:creationId xmlns:p14="http://schemas.microsoft.com/office/powerpoint/2010/main" val="284367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CLASSIFICATION OF LIBRARY MATERIALS</a:t>
            </a:r>
          </a:p>
        </p:txBody>
      </p:sp>
      <p:sp>
        <p:nvSpPr>
          <p:cNvPr id="3" name="Content Placeholder 2"/>
          <p:cNvSpPr>
            <a:spLocks noGrp="1"/>
          </p:cNvSpPr>
          <p:nvPr>
            <p:ph idx="1"/>
          </p:nvPr>
        </p:nvSpPr>
        <p:spPr>
          <a:xfrm>
            <a:off x="616530" y="2122136"/>
            <a:ext cx="10515600" cy="3110876"/>
          </a:xfrm>
        </p:spPr>
        <p:txBody>
          <a:bodyPr/>
          <a:lstStyle/>
          <a:p>
            <a:pPr algn="just"/>
            <a:r>
              <a:rPr lang="en-US" sz="3200" b="1" dirty="0"/>
              <a:t>LIBRARY OF CONGRESS CLASSIFICATION SYSTEM</a:t>
            </a:r>
          </a:p>
          <a:p>
            <a:pPr lvl="1" algn="just"/>
            <a:r>
              <a:rPr lang="en-US" sz="2800" b="1" dirty="0"/>
              <a:t>The Library of Congress Classification System divides  knowledge using alphabets and numbers.  A summary table of the classification is displayed next:</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13</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A CLOSER LOOK AT THE LLC SYSTEM</a:t>
            </a:r>
          </a:p>
        </p:txBody>
      </p:sp>
    </p:spTree>
    <p:extLst>
      <p:ext uri="{BB962C8B-B14F-4D97-AF65-F5344CB8AC3E}">
        <p14:creationId xmlns:p14="http://schemas.microsoft.com/office/powerpoint/2010/main" val="2353164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CLASSIFICATION OF LIBRARY MATERIALS</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14</a:t>
            </a:fld>
            <a:r>
              <a:rPr lang="en-US" b="1" dirty="0">
                <a:solidFill>
                  <a:schemeClr val="bg1"/>
                </a:solidFill>
              </a:rPr>
              <a:t> of 25</a:t>
            </a:r>
          </a:p>
        </p:txBody>
      </p:sp>
      <p:pic>
        <p:nvPicPr>
          <p:cNvPr id="10" name="Picture 9">
            <a:extLst>
              <a:ext uri="{FF2B5EF4-FFF2-40B4-BE49-F238E27FC236}">
                <a16:creationId xmlns:a16="http://schemas.microsoft.com/office/drawing/2014/main" xmlns="" id="{5E20B5D2-A5D8-4614-8809-93AC53DBD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11" name="Rectangle 10">
            <a:extLst>
              <a:ext uri="{FF2B5EF4-FFF2-40B4-BE49-F238E27FC236}">
                <a16:creationId xmlns:a16="http://schemas.microsoft.com/office/drawing/2014/main" xmlns="" id="{5194AFC1-78B8-47FF-93A7-B8BDAFF65669}"/>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310E6CCB-D4D8-42EF-B66A-500125A4154A}"/>
              </a:ext>
            </a:extLst>
          </p:cNvPr>
          <p:cNvPicPr>
            <a:picLocks noChangeAspect="1"/>
          </p:cNvPicPr>
          <p:nvPr/>
        </p:nvPicPr>
        <p:blipFill>
          <a:blip r:embed="rId3"/>
          <a:stretch>
            <a:fillRect/>
          </a:stretch>
        </p:blipFill>
        <p:spPr>
          <a:xfrm>
            <a:off x="51411" y="1524873"/>
            <a:ext cx="12089178" cy="4663614"/>
          </a:xfrm>
          <a:prstGeom prst="rect">
            <a:avLst/>
          </a:prstGeom>
        </p:spPr>
      </p:pic>
    </p:spTree>
    <p:extLst>
      <p:ext uri="{BB962C8B-B14F-4D97-AF65-F5344CB8AC3E}">
        <p14:creationId xmlns:p14="http://schemas.microsoft.com/office/powerpoint/2010/main" val="32013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CLASSIFICATION OF LIBRARY MATERIALS</a:t>
            </a:r>
          </a:p>
        </p:txBody>
      </p:sp>
      <p:sp>
        <p:nvSpPr>
          <p:cNvPr id="3" name="Content Placeholder 2"/>
          <p:cNvSpPr>
            <a:spLocks noGrp="1"/>
          </p:cNvSpPr>
          <p:nvPr>
            <p:ph idx="1"/>
          </p:nvPr>
        </p:nvSpPr>
        <p:spPr>
          <a:xfrm>
            <a:off x="616530" y="2122136"/>
            <a:ext cx="10515600" cy="3110876"/>
          </a:xfrm>
        </p:spPr>
        <p:txBody>
          <a:bodyPr/>
          <a:lstStyle/>
          <a:p>
            <a:pPr algn="just"/>
            <a:r>
              <a:rPr lang="en-US" sz="3200" b="1" dirty="0"/>
              <a:t>LIBRARY OF CONGRESS CLASSIFICATION SYSTEM</a:t>
            </a:r>
          </a:p>
          <a:p>
            <a:pPr lvl="1" algn="just"/>
            <a:r>
              <a:rPr lang="en-US" sz="2800" b="1" dirty="0"/>
              <a:t>So for example, a book belong to the nursing category will be put under the R class.</a:t>
            </a:r>
          </a:p>
          <a:p>
            <a:pPr lvl="1" algn="just"/>
            <a:r>
              <a:rPr lang="en-US" sz="2800" b="1" dirty="0"/>
              <a:t>The sub classes, where categorizations are narrowed down to will be observed with materials at the library.  So with the given example a book belonging to the nursing category may be further narrowed to a sub category such as RC, which is Internal Medicine.</a:t>
            </a:r>
          </a:p>
          <a:p>
            <a:pPr lvl="1" algn="just"/>
            <a:r>
              <a:rPr lang="en-US" sz="2800" b="1" dirty="0"/>
              <a:t>The call number is the unique label generated using the library of congress classification to identify a particular book.</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15</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A CLOSER LOOK AT THE LLC SYSTEM</a:t>
            </a:r>
          </a:p>
        </p:txBody>
      </p:sp>
    </p:spTree>
    <p:extLst>
      <p:ext uri="{BB962C8B-B14F-4D97-AF65-F5344CB8AC3E}">
        <p14:creationId xmlns:p14="http://schemas.microsoft.com/office/powerpoint/2010/main" val="143546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CLASSIFICATION OF LIBRARY MATERIALS</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16</a:t>
            </a:fld>
            <a:r>
              <a:rPr lang="en-US" b="1" dirty="0">
                <a:solidFill>
                  <a:schemeClr val="bg1"/>
                </a:solidFill>
              </a:rPr>
              <a:t> of 25</a:t>
            </a:r>
          </a:p>
        </p:txBody>
      </p:sp>
      <p:pic>
        <p:nvPicPr>
          <p:cNvPr id="10" name="Picture 9">
            <a:extLst>
              <a:ext uri="{FF2B5EF4-FFF2-40B4-BE49-F238E27FC236}">
                <a16:creationId xmlns:a16="http://schemas.microsoft.com/office/drawing/2014/main" xmlns="" id="{5E20B5D2-A5D8-4614-8809-93AC53DBD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11" name="Rectangle 10">
            <a:extLst>
              <a:ext uri="{FF2B5EF4-FFF2-40B4-BE49-F238E27FC236}">
                <a16:creationId xmlns:a16="http://schemas.microsoft.com/office/drawing/2014/main" xmlns="" id="{5194AFC1-78B8-47FF-93A7-B8BDAFF65669}"/>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A2743579-F0C2-47BC-BB4B-9509026C4D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5670" y="2600281"/>
            <a:ext cx="2263900" cy="3618530"/>
          </a:xfrm>
          <a:prstGeom prst="rect">
            <a:avLst/>
          </a:prstGeom>
          <a:noFill/>
          <a:ln>
            <a:noFill/>
          </a:ln>
        </p:spPr>
      </p:pic>
      <p:pic>
        <p:nvPicPr>
          <p:cNvPr id="9" name="Picture 8">
            <a:extLst>
              <a:ext uri="{FF2B5EF4-FFF2-40B4-BE49-F238E27FC236}">
                <a16:creationId xmlns:a16="http://schemas.microsoft.com/office/drawing/2014/main" xmlns="" id="{1718E37D-E519-4F80-B97F-C17E0541A91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58971" y="2600281"/>
            <a:ext cx="2679288" cy="3646454"/>
          </a:xfrm>
          <a:prstGeom prst="rect">
            <a:avLst/>
          </a:prstGeom>
          <a:noFill/>
          <a:ln>
            <a:noFill/>
          </a:ln>
        </p:spPr>
      </p:pic>
      <p:sp>
        <p:nvSpPr>
          <p:cNvPr id="12" name="Text Box 3">
            <a:extLst>
              <a:ext uri="{FF2B5EF4-FFF2-40B4-BE49-F238E27FC236}">
                <a16:creationId xmlns:a16="http://schemas.microsoft.com/office/drawing/2014/main" xmlns="" id="{2B2F0181-EC4A-4CE3-BC90-34223EE7FFAD}"/>
              </a:ext>
            </a:extLst>
          </p:cNvPr>
          <p:cNvSpPr txBox="1"/>
          <p:nvPr/>
        </p:nvSpPr>
        <p:spPr>
          <a:xfrm>
            <a:off x="2008909" y="1883174"/>
            <a:ext cx="2797423" cy="51030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Call Number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4">
            <a:extLst>
              <a:ext uri="{FF2B5EF4-FFF2-40B4-BE49-F238E27FC236}">
                <a16:creationId xmlns:a16="http://schemas.microsoft.com/office/drawing/2014/main" xmlns="" id="{3A9A132D-B5C3-4944-81F1-68C1091DB45C}"/>
              </a:ext>
            </a:extLst>
          </p:cNvPr>
          <p:cNvSpPr txBox="1"/>
          <p:nvPr/>
        </p:nvSpPr>
        <p:spPr>
          <a:xfrm>
            <a:off x="5857485" y="1883174"/>
            <a:ext cx="3882260" cy="58972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Book it Represents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7205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CLASSIFICATION OF LIBRARY MATERIALS</a:t>
            </a:r>
          </a:p>
        </p:txBody>
      </p:sp>
      <p:sp>
        <p:nvSpPr>
          <p:cNvPr id="3" name="Content Placeholder 2"/>
          <p:cNvSpPr>
            <a:spLocks noGrp="1"/>
          </p:cNvSpPr>
          <p:nvPr>
            <p:ph idx="1"/>
          </p:nvPr>
        </p:nvSpPr>
        <p:spPr>
          <a:xfrm>
            <a:off x="616530" y="2122136"/>
            <a:ext cx="10515600" cy="3110876"/>
          </a:xfrm>
        </p:spPr>
        <p:txBody>
          <a:bodyPr/>
          <a:lstStyle/>
          <a:p>
            <a:pPr algn="just"/>
            <a:r>
              <a:rPr lang="en-US" sz="3200" b="1" dirty="0"/>
              <a:t>SHELVING</a:t>
            </a:r>
          </a:p>
          <a:p>
            <a:pPr lvl="1" algn="just"/>
            <a:r>
              <a:rPr lang="en-US" sz="2800" b="1" dirty="0"/>
              <a:t>All books have been shelved, arranging them from A-Z, in accordance with the international standards.  To locate a book, you first need to know its call number.  You may also browse to a category of books (as in our example nursing books), by going through that particular letter (in this example R), as have been arranged on the shelves.</a:t>
            </a:r>
          </a:p>
          <a:p>
            <a:pPr lvl="1" algn="just"/>
            <a:r>
              <a:rPr lang="en-US" sz="2800" b="1" dirty="0"/>
              <a:t>The Chapman Library has two stack rooms, where books may be located.  There is the West Wing for books A-B and the East Wing of books C-Z.</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17</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LOOKING FOR A BOOK</a:t>
            </a:r>
          </a:p>
        </p:txBody>
      </p:sp>
    </p:spTree>
    <p:extLst>
      <p:ext uri="{BB962C8B-B14F-4D97-AF65-F5344CB8AC3E}">
        <p14:creationId xmlns:p14="http://schemas.microsoft.com/office/powerpoint/2010/main" val="47320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OPEN DAY EVENT</a:t>
            </a:r>
          </a:p>
        </p:txBody>
      </p:sp>
      <p:sp>
        <p:nvSpPr>
          <p:cNvPr id="3" name="Content Placeholder 2"/>
          <p:cNvSpPr>
            <a:spLocks noGrp="1"/>
          </p:cNvSpPr>
          <p:nvPr>
            <p:ph idx="1"/>
          </p:nvPr>
        </p:nvSpPr>
        <p:spPr>
          <a:xfrm>
            <a:off x="616530" y="2122136"/>
            <a:ext cx="10515600" cy="3110876"/>
          </a:xfrm>
        </p:spPr>
        <p:txBody>
          <a:bodyPr/>
          <a:lstStyle/>
          <a:p>
            <a:pPr algn="just"/>
            <a:r>
              <a:rPr lang="en-US" sz="3200" b="1" dirty="0"/>
              <a:t>WEDNESDAY FEBRUARY 26, 2020.</a:t>
            </a:r>
          </a:p>
          <a:p>
            <a:pPr lvl="1" algn="just"/>
            <a:r>
              <a:rPr lang="en-US" sz="2800" b="1" dirty="0"/>
              <a:t>The Library Open Day is an event that brings the Library and its users together, to give a insight into what the library has for these users.</a:t>
            </a:r>
          </a:p>
          <a:p>
            <a:pPr lvl="1" algn="just"/>
            <a:r>
              <a:rPr lang="en-US" sz="2800" b="1" dirty="0"/>
              <a:t>This year the theme is the Library and your studies.  There focus will be on what students can achieve with the library, in the pursuit of an academic degree at the university.</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18</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THEME - THE LIBRARY AND YOUR STUDIES</a:t>
            </a:r>
          </a:p>
        </p:txBody>
      </p:sp>
    </p:spTree>
    <p:extLst>
      <p:ext uri="{BB962C8B-B14F-4D97-AF65-F5344CB8AC3E}">
        <p14:creationId xmlns:p14="http://schemas.microsoft.com/office/powerpoint/2010/main" val="2443787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NEWSLETTER – THE ORIENT</a:t>
            </a:r>
          </a:p>
        </p:txBody>
      </p:sp>
      <p:sp>
        <p:nvSpPr>
          <p:cNvPr id="3" name="Content Placeholder 2"/>
          <p:cNvSpPr>
            <a:spLocks noGrp="1"/>
          </p:cNvSpPr>
          <p:nvPr>
            <p:ph idx="1"/>
          </p:nvPr>
        </p:nvSpPr>
        <p:spPr>
          <a:xfrm>
            <a:off x="616530" y="2122136"/>
            <a:ext cx="10515600" cy="3110876"/>
          </a:xfrm>
        </p:spPr>
        <p:txBody>
          <a:bodyPr/>
          <a:lstStyle/>
          <a:p>
            <a:pPr algn="just"/>
            <a:r>
              <a:rPr lang="en-US" sz="3200" b="1" dirty="0"/>
              <a:t>AUGUST 2019 – JULY 2020</a:t>
            </a:r>
          </a:p>
          <a:p>
            <a:pPr lvl="1" algn="just"/>
            <a:r>
              <a:rPr lang="en-US" sz="2800" b="1" dirty="0"/>
              <a:t>There is a Newsletter for the library, known as the Orient.</a:t>
            </a:r>
          </a:p>
          <a:p>
            <a:pPr lvl="1" algn="just"/>
            <a:r>
              <a:rPr lang="en-US" sz="2800" b="1" dirty="0"/>
              <a:t>The Newsletter is mean to give students a general overview of the library and what to expect that coming year.</a:t>
            </a:r>
          </a:p>
          <a:p>
            <a:pPr lvl="1" algn="just"/>
            <a:r>
              <a:rPr lang="en-US" sz="2800" b="1" dirty="0"/>
              <a:t>It presents the resources and services of the library, with some library training and a schedule of library events for the academic year.</a:t>
            </a:r>
          </a:p>
          <a:p>
            <a:pPr lvl="1" algn="just"/>
            <a:r>
              <a:rPr lang="en-US" sz="2800" b="1" dirty="0"/>
              <a:t>Copies of the Newsletter can be downloaded from the library section of the university website.</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19</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2</a:t>
            </a:r>
            <a:r>
              <a:rPr lang="en-US" sz="3600" b="1" i="1" u="sng" baseline="30000" dirty="0"/>
              <a:t>ND</a:t>
            </a:r>
            <a:r>
              <a:rPr lang="en-US" sz="3600" b="1" i="1" u="sng" dirty="0"/>
              <a:t> EDITION</a:t>
            </a:r>
          </a:p>
        </p:txBody>
      </p:sp>
    </p:spTree>
    <p:extLst>
      <p:ext uri="{BB962C8B-B14F-4D97-AF65-F5344CB8AC3E}">
        <p14:creationId xmlns:p14="http://schemas.microsoft.com/office/powerpoint/2010/main" val="426888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375950"/>
            <a:ext cx="10958940" cy="942543"/>
          </a:xfrm>
        </p:spPr>
        <p:txBody>
          <a:bodyPr/>
          <a:lstStyle/>
          <a:p>
            <a:pPr algn="ctr"/>
            <a:r>
              <a:rPr lang="en-GB" dirty="0"/>
              <a:t>ORIENTATION OVERVIEW</a:t>
            </a:r>
          </a:p>
        </p:txBody>
      </p:sp>
      <p:sp>
        <p:nvSpPr>
          <p:cNvPr id="4" name="TextBox 3">
            <a:extLst>
              <a:ext uri="{FF2B5EF4-FFF2-40B4-BE49-F238E27FC236}">
                <a16:creationId xmlns:a16="http://schemas.microsoft.com/office/drawing/2014/main" xmlns="" id="{FF08C817-D880-4FB2-9D4F-919B0E9D1AF7}"/>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2</a:t>
            </a:fld>
            <a:r>
              <a:rPr lang="en-US" b="1" dirty="0">
                <a:solidFill>
                  <a:schemeClr val="bg1"/>
                </a:solidFill>
              </a:rPr>
              <a:t> of 25</a:t>
            </a:r>
          </a:p>
        </p:txBody>
      </p:sp>
      <p:sp>
        <p:nvSpPr>
          <p:cNvPr id="7" name="Rectangle 6">
            <a:extLst>
              <a:ext uri="{FF2B5EF4-FFF2-40B4-BE49-F238E27FC236}">
                <a16:creationId xmlns:a16="http://schemas.microsoft.com/office/drawing/2014/main" xmlns="" id="{DBEF7722-06B0-4B32-AD30-61ABBCA222AD}"/>
              </a:ext>
            </a:extLst>
          </p:cNvPr>
          <p:cNvSpPr/>
          <p:nvPr/>
        </p:nvSpPr>
        <p:spPr>
          <a:xfrm>
            <a:off x="616530" y="888251"/>
            <a:ext cx="5714997" cy="5262979"/>
          </a:xfrm>
          <a:prstGeom prst="rect">
            <a:avLst/>
          </a:prstGeom>
        </p:spPr>
        <p:txBody>
          <a:bodyPr wrap="square">
            <a:spAutoFit/>
          </a:bodyPr>
          <a:lstStyle/>
          <a:p>
            <a:r>
              <a:rPr lang="en-GB" sz="2400" dirty="0"/>
              <a:t>WELCOME TO THE LIBRARY</a:t>
            </a:r>
          </a:p>
          <a:p>
            <a:r>
              <a:rPr lang="en-GB" sz="2400" dirty="0"/>
              <a:t>OPENING HOURS</a:t>
            </a:r>
          </a:p>
          <a:p>
            <a:pPr marL="457200" indent="-457200">
              <a:buFont typeface="Wingdings" panose="05000000000000000000" pitchFamily="2" charset="2"/>
              <a:buChar char="ü"/>
            </a:pPr>
            <a:r>
              <a:rPr lang="en-GB" sz="2400" dirty="0"/>
              <a:t>THE LIBRARY HANDBOOK</a:t>
            </a:r>
          </a:p>
          <a:p>
            <a:pPr marL="742950" lvl="1" indent="-285750">
              <a:buFont typeface="Arial" panose="020B0604020202020204" pitchFamily="34" charset="0"/>
              <a:buChar char="•"/>
            </a:pPr>
            <a:r>
              <a:rPr lang="en-US" sz="2400" cap="small" dirty="0"/>
              <a:t>Rules And Regulations</a:t>
            </a:r>
          </a:p>
          <a:p>
            <a:pPr marL="1200150" lvl="2" indent="-285750">
              <a:buFont typeface="Wingdings" panose="05000000000000000000" pitchFamily="2" charset="2"/>
              <a:buChar char="q"/>
            </a:pPr>
            <a:r>
              <a:rPr lang="en-US" sz="2400" dirty="0"/>
              <a:t>Baggage</a:t>
            </a:r>
          </a:p>
          <a:p>
            <a:pPr marL="1200150" lvl="2" indent="-285750">
              <a:buFont typeface="Wingdings" panose="05000000000000000000" pitchFamily="2" charset="2"/>
              <a:buChar char="q"/>
            </a:pPr>
            <a:r>
              <a:rPr lang="en-US" sz="2400" dirty="0"/>
              <a:t>Noisemaking</a:t>
            </a:r>
          </a:p>
          <a:p>
            <a:pPr marL="1200150" lvl="2" indent="-285750">
              <a:buFont typeface="Wingdings" panose="05000000000000000000" pitchFamily="2" charset="2"/>
              <a:buChar char="q"/>
            </a:pPr>
            <a:r>
              <a:rPr lang="en-GB" sz="2400" dirty="0"/>
              <a:t>Eating and Dirking</a:t>
            </a:r>
          </a:p>
          <a:p>
            <a:pPr marL="1200150" lvl="2" indent="-285750">
              <a:buFont typeface="Wingdings" panose="05000000000000000000" pitchFamily="2" charset="2"/>
              <a:buChar char="q"/>
            </a:pPr>
            <a:r>
              <a:rPr lang="en-GB" sz="2400" dirty="0"/>
              <a:t>Mutilating of Library Books</a:t>
            </a:r>
          </a:p>
          <a:p>
            <a:pPr marL="1200150" lvl="2" indent="-285750">
              <a:buFont typeface="Wingdings" panose="05000000000000000000" pitchFamily="2" charset="2"/>
              <a:buChar char="q"/>
            </a:pPr>
            <a:r>
              <a:rPr lang="en-GB" sz="2400" dirty="0"/>
              <a:t>Dress Code</a:t>
            </a:r>
          </a:p>
          <a:p>
            <a:pPr lvl="1" indent="-457200">
              <a:buFont typeface="Wingdings" panose="05000000000000000000" pitchFamily="2" charset="2"/>
              <a:buChar char="ü"/>
            </a:pPr>
            <a:r>
              <a:rPr lang="en-US" sz="2400" dirty="0"/>
              <a:t>Classification of Library Books</a:t>
            </a:r>
          </a:p>
          <a:p>
            <a:pPr lvl="1" indent="-457200">
              <a:buFont typeface="Wingdings" panose="05000000000000000000" pitchFamily="2" charset="2"/>
              <a:buChar char="ü"/>
            </a:pPr>
            <a:r>
              <a:rPr lang="en-US" sz="2400" dirty="0"/>
              <a:t>Library Open Day</a:t>
            </a:r>
          </a:p>
          <a:p>
            <a:pPr lvl="1" indent="-457200">
              <a:buFont typeface="Wingdings" panose="05000000000000000000" pitchFamily="2" charset="2"/>
              <a:buChar char="ü"/>
            </a:pPr>
            <a:r>
              <a:rPr lang="en-US" sz="2400" dirty="0"/>
              <a:t>Newsletter (The Orient)</a:t>
            </a:r>
          </a:p>
          <a:p>
            <a:pPr lvl="1" indent="-457200">
              <a:buFont typeface="Wingdings" panose="05000000000000000000" pitchFamily="2" charset="2"/>
              <a:buChar char="ü"/>
            </a:pPr>
            <a:r>
              <a:rPr lang="en-US" sz="2400" dirty="0"/>
              <a:t>Brochure</a:t>
            </a:r>
          </a:p>
          <a:p>
            <a:pPr lvl="1" indent="-457200">
              <a:buFont typeface="Wingdings" panose="05000000000000000000" pitchFamily="2" charset="2"/>
              <a:buChar char="ü"/>
            </a:pPr>
            <a:r>
              <a:rPr lang="en-US" sz="2400" dirty="0"/>
              <a:t>Daily Alert</a:t>
            </a:r>
          </a:p>
        </p:txBody>
      </p:sp>
      <p:sp>
        <p:nvSpPr>
          <p:cNvPr id="5" name="Rectangle 4">
            <a:extLst>
              <a:ext uri="{FF2B5EF4-FFF2-40B4-BE49-F238E27FC236}">
                <a16:creationId xmlns:a16="http://schemas.microsoft.com/office/drawing/2014/main" xmlns="" id="{B0C3A4D8-4DD1-4188-B0A0-3DAB7E779C17}"/>
              </a:ext>
            </a:extLst>
          </p:cNvPr>
          <p:cNvSpPr/>
          <p:nvPr/>
        </p:nvSpPr>
        <p:spPr>
          <a:xfrm>
            <a:off x="6331527" y="885130"/>
            <a:ext cx="5714997" cy="6001643"/>
          </a:xfrm>
          <a:prstGeom prst="rect">
            <a:avLst/>
          </a:prstGeom>
        </p:spPr>
        <p:txBody>
          <a:bodyPr wrap="square">
            <a:spAutoFit/>
          </a:bodyPr>
          <a:lstStyle/>
          <a:p>
            <a:pPr marL="457200" lvl="2" indent="-457200">
              <a:buFont typeface="Wingdings" panose="05000000000000000000" pitchFamily="2" charset="2"/>
              <a:buChar char="ü"/>
            </a:pPr>
            <a:r>
              <a:rPr lang="en-US" sz="2400" dirty="0"/>
              <a:t>LIBRARY RESOURCE AND SERVICES</a:t>
            </a:r>
          </a:p>
          <a:p>
            <a:pPr marL="742950" lvl="1" indent="-285750">
              <a:buFont typeface="Arial" panose="020B0604020202020204" pitchFamily="34" charset="0"/>
              <a:buChar char="•"/>
            </a:pPr>
            <a:r>
              <a:rPr lang="en-US" sz="2400" cap="small" dirty="0"/>
              <a:t>Resources</a:t>
            </a:r>
          </a:p>
          <a:p>
            <a:pPr marL="1200150" lvl="2" indent="-285750">
              <a:buFont typeface="Wingdings" panose="05000000000000000000" pitchFamily="2" charset="2"/>
              <a:buChar char="q"/>
            </a:pPr>
            <a:r>
              <a:rPr lang="en-US" sz="2400" dirty="0"/>
              <a:t>Offline Resources</a:t>
            </a:r>
          </a:p>
          <a:p>
            <a:pPr marL="1828800" lvl="3" indent="-457200">
              <a:buFont typeface="Wingdings" panose="05000000000000000000" pitchFamily="2" charset="2"/>
              <a:buChar char="Ø"/>
            </a:pPr>
            <a:r>
              <a:rPr lang="en-US" sz="2400" dirty="0"/>
              <a:t>Books</a:t>
            </a:r>
          </a:p>
          <a:p>
            <a:pPr marL="1828800" lvl="3" indent="-457200">
              <a:buFont typeface="Wingdings" panose="05000000000000000000" pitchFamily="2" charset="2"/>
              <a:buChar char="Ø"/>
            </a:pPr>
            <a:r>
              <a:rPr lang="en-US" sz="2400" dirty="0"/>
              <a:t>Journals</a:t>
            </a:r>
          </a:p>
          <a:p>
            <a:pPr marL="1828800" lvl="3" indent="-457200">
              <a:buFont typeface="Wingdings" panose="05000000000000000000" pitchFamily="2" charset="2"/>
              <a:buChar char="Ø"/>
            </a:pPr>
            <a:r>
              <a:rPr lang="en-US" sz="2400" dirty="0"/>
              <a:t>Magazines</a:t>
            </a:r>
          </a:p>
          <a:p>
            <a:pPr marL="1828800" lvl="3" indent="-457200">
              <a:buFont typeface="Wingdings" panose="05000000000000000000" pitchFamily="2" charset="2"/>
              <a:buChar char="Ø"/>
            </a:pPr>
            <a:r>
              <a:rPr lang="en-US" sz="2400" dirty="0"/>
              <a:t>Newspapers</a:t>
            </a:r>
          </a:p>
          <a:p>
            <a:pPr marL="1200150" lvl="2" indent="-285750">
              <a:buFont typeface="Wingdings" panose="05000000000000000000" pitchFamily="2" charset="2"/>
              <a:buChar char="q"/>
            </a:pPr>
            <a:r>
              <a:rPr lang="en-US" sz="2400" dirty="0"/>
              <a:t>Online Resources</a:t>
            </a:r>
          </a:p>
          <a:p>
            <a:pPr marL="1828800" lvl="3" indent="-457200">
              <a:buFont typeface="Wingdings" panose="05000000000000000000" pitchFamily="2" charset="2"/>
              <a:buChar char="Ø"/>
            </a:pPr>
            <a:r>
              <a:rPr lang="en-US" sz="2400" dirty="0"/>
              <a:t>Virtual Library</a:t>
            </a:r>
          </a:p>
          <a:p>
            <a:pPr marL="1828800" lvl="3" indent="-457200">
              <a:buFont typeface="Wingdings" panose="05000000000000000000" pitchFamily="2" charset="2"/>
              <a:buChar char="Ø"/>
            </a:pPr>
            <a:r>
              <a:rPr lang="en-US" sz="2400" dirty="0"/>
              <a:t>Online Databases</a:t>
            </a:r>
          </a:p>
          <a:p>
            <a:pPr marL="1828800" lvl="3" indent="-457200">
              <a:buFont typeface="Wingdings" panose="05000000000000000000" pitchFamily="2" charset="2"/>
              <a:buChar char="Ø"/>
            </a:pPr>
            <a:r>
              <a:rPr lang="en-US" sz="2400" dirty="0"/>
              <a:t>OPAC</a:t>
            </a:r>
          </a:p>
          <a:p>
            <a:pPr marL="1828800" lvl="3" indent="-457200">
              <a:buFont typeface="Wingdings" panose="05000000000000000000" pitchFamily="2" charset="2"/>
              <a:buChar char="Ø"/>
            </a:pPr>
            <a:r>
              <a:rPr lang="en-US" sz="2400" dirty="0"/>
              <a:t>Repository</a:t>
            </a:r>
          </a:p>
          <a:p>
            <a:pPr marL="457200" lvl="2" indent="-457200">
              <a:buFont typeface="Wingdings" panose="05000000000000000000" pitchFamily="2" charset="2"/>
              <a:buChar char="ü"/>
            </a:pPr>
            <a:r>
              <a:rPr lang="en-US" sz="2400" dirty="0"/>
              <a:t>LIBRARY AUXILIARY SERVICES</a:t>
            </a:r>
          </a:p>
          <a:p>
            <a:pPr marL="457200" lvl="2" indent="-457200">
              <a:buFont typeface="Wingdings" panose="05000000000000000000" pitchFamily="2" charset="2"/>
              <a:buChar char="ü"/>
            </a:pPr>
            <a:r>
              <a:rPr lang="en-US" sz="2400" dirty="0"/>
              <a:t>LIBRARY AND SOCIAL MEDIA</a:t>
            </a:r>
          </a:p>
          <a:p>
            <a:pPr marL="457200" lvl="2" indent="-457200">
              <a:buFont typeface="Wingdings" panose="05000000000000000000" pitchFamily="2" charset="2"/>
              <a:buChar char="ü"/>
            </a:pPr>
            <a:r>
              <a:rPr lang="en-US" sz="2400" dirty="0"/>
              <a:t>KNOW YOUR LIBRARY STAFF</a:t>
            </a:r>
          </a:p>
          <a:p>
            <a:pPr marL="1828800" lvl="3" indent="-457200">
              <a:buFont typeface="Wingdings" panose="05000000000000000000" pitchFamily="2" charset="2"/>
              <a:buChar char="Ø"/>
            </a:pPr>
            <a:endParaRPr lang="en-US" sz="2400" dirty="0"/>
          </a:p>
        </p:txBody>
      </p:sp>
      <p:cxnSp>
        <p:nvCxnSpPr>
          <p:cNvPr id="6" name="Straight Connector 5">
            <a:extLst>
              <a:ext uri="{FF2B5EF4-FFF2-40B4-BE49-F238E27FC236}">
                <a16:creationId xmlns:a16="http://schemas.microsoft.com/office/drawing/2014/main" xmlns="" id="{AABAD28C-094E-42D3-8D03-A68B76948649}"/>
              </a:ext>
            </a:extLst>
          </p:cNvPr>
          <p:cNvCxnSpPr>
            <a:cxnSpLocks/>
          </p:cNvCxnSpPr>
          <p:nvPr/>
        </p:nvCxnSpPr>
        <p:spPr>
          <a:xfrm>
            <a:off x="6234545" y="925999"/>
            <a:ext cx="0" cy="5419383"/>
          </a:xfrm>
          <a:prstGeom prst="line">
            <a:avLst/>
          </a:prstGeom>
          <a:ln w="76200">
            <a:solidFill>
              <a:srgbClr val="000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117D4869-0C76-47AF-949A-5D70186A088F}"/>
              </a:ext>
            </a:extLst>
          </p:cNvPr>
          <p:cNvCxnSpPr>
            <a:cxnSpLocks/>
          </p:cNvCxnSpPr>
          <p:nvPr/>
        </p:nvCxnSpPr>
        <p:spPr>
          <a:xfrm flipH="1">
            <a:off x="166255" y="922877"/>
            <a:ext cx="11776364" cy="0"/>
          </a:xfrm>
          <a:prstGeom prst="line">
            <a:avLst/>
          </a:prstGeom>
          <a:ln w="76200">
            <a:solidFill>
              <a:srgbClr val="000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35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NEWSLETTER – THE ORIENT</a:t>
            </a:r>
          </a:p>
        </p:txBody>
      </p:sp>
      <p:sp>
        <p:nvSpPr>
          <p:cNvPr id="3" name="Content Placeholder 2"/>
          <p:cNvSpPr>
            <a:spLocks noGrp="1"/>
          </p:cNvSpPr>
          <p:nvPr>
            <p:ph idx="1"/>
          </p:nvPr>
        </p:nvSpPr>
        <p:spPr>
          <a:xfrm>
            <a:off x="616530" y="2122136"/>
            <a:ext cx="10515600" cy="3110876"/>
          </a:xfrm>
        </p:spPr>
        <p:txBody>
          <a:bodyPr/>
          <a:lstStyle/>
          <a:p>
            <a:pPr algn="just"/>
            <a:r>
              <a:rPr lang="en-US" sz="3200" b="1" dirty="0"/>
              <a:t>AUGUST 2019 – JULY 2020</a:t>
            </a:r>
          </a:p>
          <a:p>
            <a:pPr lvl="1" algn="just"/>
            <a:r>
              <a:rPr lang="en-US" sz="2800" b="1" dirty="0"/>
              <a:t>There is a Newsletter for the library, known as the Orient.</a:t>
            </a:r>
          </a:p>
          <a:p>
            <a:pPr lvl="1" algn="just"/>
            <a:r>
              <a:rPr lang="en-US" sz="2800" b="1" dirty="0"/>
              <a:t>The Newsletter is mean to give students a general overview of the library and what to expect that coming year.</a:t>
            </a:r>
          </a:p>
          <a:p>
            <a:pPr lvl="1" algn="just"/>
            <a:r>
              <a:rPr lang="en-US" sz="2800" b="1" dirty="0"/>
              <a:t>It presents the resources and services of the library, with some library training and a schedule of library events for the academic year.</a:t>
            </a:r>
          </a:p>
          <a:p>
            <a:pPr lvl="1" algn="just"/>
            <a:r>
              <a:rPr lang="en-US" sz="2800" b="1" dirty="0"/>
              <a:t>Copies of the Newsletter can be downloaded from the library section of the university website.</a:t>
            </a:r>
          </a:p>
          <a:p>
            <a:pPr lvl="1" algn="just"/>
            <a:r>
              <a:rPr lang="en-US" sz="2800" b="1" dirty="0"/>
              <a:t>Pick up one from the Library’s Information and Security Desk.</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20</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2</a:t>
            </a:r>
            <a:r>
              <a:rPr lang="en-US" sz="3600" b="1" i="1" u="sng" baseline="30000" dirty="0"/>
              <a:t>ND</a:t>
            </a:r>
            <a:r>
              <a:rPr lang="en-US" sz="3600" b="1" i="1" u="sng" dirty="0"/>
              <a:t> EDITION</a:t>
            </a:r>
          </a:p>
        </p:txBody>
      </p:sp>
    </p:spTree>
    <p:extLst>
      <p:ext uri="{BB962C8B-B14F-4D97-AF65-F5344CB8AC3E}">
        <p14:creationId xmlns:p14="http://schemas.microsoft.com/office/powerpoint/2010/main" val="3555089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BROCHURE</a:t>
            </a:r>
          </a:p>
        </p:txBody>
      </p:sp>
      <p:sp>
        <p:nvSpPr>
          <p:cNvPr id="3" name="Content Placeholder 2"/>
          <p:cNvSpPr>
            <a:spLocks noGrp="1"/>
          </p:cNvSpPr>
          <p:nvPr>
            <p:ph idx="1"/>
          </p:nvPr>
        </p:nvSpPr>
        <p:spPr>
          <a:xfrm>
            <a:off x="616530" y="2122136"/>
            <a:ext cx="10515600" cy="3110876"/>
          </a:xfrm>
        </p:spPr>
        <p:txBody>
          <a:bodyPr/>
          <a:lstStyle/>
          <a:p>
            <a:pPr algn="just"/>
            <a:r>
              <a:rPr lang="en-US" sz="3200" b="1" dirty="0"/>
              <a:t>AUGUST 2019 – JULY 2020</a:t>
            </a:r>
          </a:p>
          <a:p>
            <a:pPr lvl="1" algn="just"/>
            <a:r>
              <a:rPr lang="en-US" sz="2800" b="1" dirty="0"/>
              <a:t>The Library produces a brochure for each year, spelling out what the Library is about.  It gives all patron a coincide account of resources and services as well as a summary of the library policies and procedures.</a:t>
            </a:r>
          </a:p>
          <a:p>
            <a:pPr lvl="1" algn="just"/>
            <a:r>
              <a:rPr lang="en-US" sz="2800" b="1" dirty="0"/>
              <a:t>Obtain your copy of the current brochure from the library section of the university website.</a:t>
            </a:r>
          </a:p>
          <a:p>
            <a:pPr lvl="1" algn="just"/>
            <a:r>
              <a:rPr lang="en-US" sz="2800" b="1" dirty="0"/>
              <a:t>You could also pick up a copy from the Library’s Information and Security Desk.</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21</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GENERAL EDITION</a:t>
            </a:r>
          </a:p>
        </p:txBody>
      </p:sp>
    </p:spTree>
    <p:extLst>
      <p:ext uri="{BB962C8B-B14F-4D97-AF65-F5344CB8AC3E}">
        <p14:creationId xmlns:p14="http://schemas.microsoft.com/office/powerpoint/2010/main" val="6891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DAILY ALERT</a:t>
            </a:r>
          </a:p>
        </p:txBody>
      </p:sp>
      <p:sp>
        <p:nvSpPr>
          <p:cNvPr id="3" name="Content Placeholder 2"/>
          <p:cNvSpPr>
            <a:spLocks noGrp="1"/>
          </p:cNvSpPr>
          <p:nvPr>
            <p:ph idx="1"/>
          </p:nvPr>
        </p:nvSpPr>
        <p:spPr>
          <a:xfrm>
            <a:off x="616530" y="2122136"/>
            <a:ext cx="10515600" cy="3992914"/>
          </a:xfrm>
        </p:spPr>
        <p:txBody>
          <a:bodyPr/>
          <a:lstStyle/>
          <a:p>
            <a:pPr algn="just"/>
            <a:r>
              <a:rPr lang="en-US" sz="3200" b="1" dirty="0"/>
              <a:t>ABREAST WITH HAPPENINGS AROUD US.</a:t>
            </a:r>
          </a:p>
          <a:p>
            <a:pPr lvl="1" algn="just"/>
            <a:r>
              <a:rPr lang="en-US" sz="2800" b="1" dirty="0"/>
              <a:t>Daily, the library will be updating the university with an alert that contains the following sections:</a:t>
            </a:r>
          </a:p>
          <a:p>
            <a:pPr lvl="2" algn="just"/>
            <a:r>
              <a:rPr lang="en-US" sz="2400" b="1" dirty="0"/>
              <a:t>Chapman Library</a:t>
            </a:r>
          </a:p>
          <a:p>
            <a:pPr lvl="2" algn="just"/>
            <a:r>
              <a:rPr lang="en-US" sz="2400" b="1" dirty="0"/>
              <a:t>National News – Education Section</a:t>
            </a:r>
          </a:p>
          <a:p>
            <a:pPr lvl="2" algn="just"/>
            <a:r>
              <a:rPr lang="en-US" sz="2400" b="1" dirty="0"/>
              <a:t>International News pick</a:t>
            </a:r>
          </a:p>
          <a:p>
            <a:pPr lvl="2" algn="just"/>
            <a:r>
              <a:rPr lang="en-US" sz="2400" b="1" dirty="0"/>
              <a:t>Newspaper Headlines for the day</a:t>
            </a:r>
          </a:p>
          <a:p>
            <a:pPr lvl="1" algn="just"/>
            <a:r>
              <a:rPr lang="en-US" sz="2800" b="1" dirty="0"/>
              <a:t>The Daily Alert will be sent via e-mails and on the university website, from the library section.</a:t>
            </a:r>
          </a:p>
          <a:p>
            <a:pPr lvl="1" algn="just"/>
            <a:r>
              <a:rPr lang="en-US" sz="2800" b="1" dirty="0"/>
              <a:t>It is ready by 10:00am every week day.</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22</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CONTINOUS PROVISION OF INFORMATION</a:t>
            </a:r>
          </a:p>
        </p:txBody>
      </p:sp>
    </p:spTree>
    <p:extLst>
      <p:ext uri="{BB962C8B-B14F-4D97-AF65-F5344CB8AC3E}">
        <p14:creationId xmlns:p14="http://schemas.microsoft.com/office/powerpoint/2010/main" val="303143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420630"/>
            <a:ext cx="10515600" cy="3402823"/>
          </a:xfrm>
        </p:spPr>
        <p:txBody>
          <a:bodyPr/>
          <a:lstStyle/>
          <a:p>
            <a:pPr algn="just"/>
            <a:r>
              <a:rPr lang="en-US" sz="3200" b="1" dirty="0"/>
              <a:t>Books</a:t>
            </a:r>
          </a:p>
          <a:p>
            <a:pPr algn="just"/>
            <a:r>
              <a:rPr lang="en-US" sz="3200" b="1" dirty="0"/>
              <a:t>Journals</a:t>
            </a:r>
          </a:p>
          <a:p>
            <a:pPr algn="just"/>
            <a:r>
              <a:rPr lang="en-US" sz="3200" b="1" dirty="0"/>
              <a:t>Magazines</a:t>
            </a:r>
          </a:p>
          <a:p>
            <a:pPr algn="just"/>
            <a:r>
              <a:rPr lang="en-US" sz="3200" b="1" dirty="0"/>
              <a:t>Newspapers</a:t>
            </a:r>
          </a:p>
          <a:p>
            <a:pPr algn="just"/>
            <a:r>
              <a:rPr lang="en-US" sz="3200" b="1" dirty="0"/>
              <a:t>Academic Publications</a:t>
            </a:r>
          </a:p>
          <a:p>
            <a:pPr algn="just"/>
            <a:r>
              <a:rPr lang="en-US" sz="3200" b="1" dirty="0"/>
              <a:t>Archive of university documents and events at CSUC</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23</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
        <p:nvSpPr>
          <p:cNvPr id="8" name="TextBox 7">
            <a:extLst>
              <a:ext uri="{FF2B5EF4-FFF2-40B4-BE49-F238E27FC236}">
                <a16:creationId xmlns:a16="http://schemas.microsoft.com/office/drawing/2014/main" xmlns="" id="{1FE1E908-F78C-493B-B311-1F3E69B53388}"/>
              </a:ext>
            </a:extLst>
          </p:cNvPr>
          <p:cNvSpPr txBox="1"/>
          <p:nvPr/>
        </p:nvSpPr>
        <p:spPr>
          <a:xfrm>
            <a:off x="609600" y="5694799"/>
            <a:ext cx="10515600" cy="646331"/>
          </a:xfrm>
          <a:prstGeom prst="rect">
            <a:avLst/>
          </a:prstGeom>
          <a:noFill/>
        </p:spPr>
        <p:txBody>
          <a:bodyPr wrap="square" rtlCol="0">
            <a:spAutoFit/>
          </a:bodyPr>
          <a:lstStyle/>
          <a:p>
            <a:r>
              <a:rPr lang="en-US" sz="3600" b="1" i="1" dirty="0"/>
              <a:t>Resources are delivered via print and electronic means</a:t>
            </a:r>
          </a:p>
        </p:txBody>
      </p:sp>
      <p:sp>
        <p:nvSpPr>
          <p:cNvPr id="9" name="TextBox 8">
            <a:extLst>
              <a:ext uri="{FF2B5EF4-FFF2-40B4-BE49-F238E27FC236}">
                <a16:creationId xmlns:a16="http://schemas.microsoft.com/office/drawing/2014/main" xmlns="" id="{59B6DA41-3531-4385-A694-B8709178AE90}"/>
              </a:ext>
            </a:extLst>
          </p:cNvPr>
          <p:cNvSpPr txBox="1"/>
          <p:nvPr/>
        </p:nvSpPr>
        <p:spPr>
          <a:xfrm>
            <a:off x="609600" y="1826046"/>
            <a:ext cx="10965870" cy="646331"/>
          </a:xfrm>
          <a:prstGeom prst="rect">
            <a:avLst/>
          </a:prstGeom>
          <a:noFill/>
        </p:spPr>
        <p:txBody>
          <a:bodyPr wrap="square" rtlCol="0">
            <a:spAutoFit/>
          </a:bodyPr>
          <a:lstStyle/>
          <a:p>
            <a:r>
              <a:rPr lang="en-US" sz="3600" b="1" i="1" dirty="0"/>
              <a:t>The library has a number of resources listed as follows:</a:t>
            </a:r>
          </a:p>
        </p:txBody>
      </p:sp>
    </p:spTree>
    <p:extLst>
      <p:ext uri="{BB962C8B-B14F-4D97-AF65-F5344CB8AC3E}">
        <p14:creationId xmlns:p14="http://schemas.microsoft.com/office/powerpoint/2010/main" val="211190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122136"/>
            <a:ext cx="10515600" cy="3402823"/>
          </a:xfrm>
        </p:spPr>
        <p:txBody>
          <a:bodyPr/>
          <a:lstStyle/>
          <a:p>
            <a:pPr algn="just"/>
            <a:r>
              <a:rPr lang="en-US" sz="3200" b="1" dirty="0"/>
              <a:t>Books</a:t>
            </a:r>
          </a:p>
          <a:p>
            <a:pPr lvl="1" algn="just"/>
            <a:r>
              <a:rPr lang="en-US" sz="2800" b="1" dirty="0"/>
              <a:t>The Library boas of some ten thousand books, across disciplines that are taught here at CSUC.  These are in the category of Accounting, Banking, Computer Science, Computer Programming, Communication, Finance, Human Resource, Information Technology, Marketing Medicine, Midwifery, Nursing, Physician Assistance, Religion, Theology, etc.</a:t>
            </a:r>
          </a:p>
          <a:p>
            <a:pPr lvl="1" algn="just"/>
            <a:r>
              <a:rPr lang="en-US" sz="2800" b="1" dirty="0"/>
              <a:t> There are also general books for reading in various areas.</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24</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2374736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122136"/>
            <a:ext cx="10515600" cy="3402823"/>
          </a:xfrm>
        </p:spPr>
        <p:txBody>
          <a:bodyPr/>
          <a:lstStyle/>
          <a:p>
            <a:pPr algn="just"/>
            <a:r>
              <a:rPr lang="en-US" sz="3200" b="1" dirty="0"/>
              <a:t>Books:  Mode of Delivery</a:t>
            </a:r>
          </a:p>
          <a:p>
            <a:pPr lvl="1" algn="just"/>
            <a:r>
              <a:rPr lang="en-US" sz="2800" b="1" dirty="0"/>
              <a:t>You can have access to our library books, when you walk in to use them</a:t>
            </a:r>
          </a:p>
          <a:p>
            <a:pPr lvl="1" algn="just"/>
            <a:r>
              <a:rPr lang="en-US" sz="2800" b="1" dirty="0"/>
              <a:t>However to browse through the collection the library provides an Online Public Access Catalog (OPAC), which will assist you to locate the book in the library.  To use the OPAC, log in to </a:t>
            </a:r>
            <a:r>
              <a:rPr lang="en-US" sz="2800" b="1" dirty="0">
                <a:hlinkClick r:id="rId2" action="ppaction://hlinkfile"/>
              </a:rPr>
              <a:t>opac.csuc.edu.gh</a:t>
            </a:r>
            <a:r>
              <a:rPr lang="en-US" sz="2800" b="1" dirty="0"/>
              <a:t>, from any internet browser.</a:t>
            </a:r>
          </a:p>
          <a:p>
            <a:pPr lvl="1" algn="just"/>
            <a:r>
              <a:rPr lang="en-US" sz="2800" b="1" dirty="0"/>
              <a:t>You should have a screen as the ensuing:</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25</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4192457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26</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92423D6B-1447-4A70-9176-67DDC28B1A77}"/>
              </a:ext>
            </a:extLst>
          </p:cNvPr>
          <p:cNvPicPr>
            <a:picLocks noChangeAspect="1"/>
          </p:cNvPicPr>
          <p:nvPr/>
        </p:nvPicPr>
        <p:blipFill>
          <a:blip r:embed="rId3"/>
          <a:stretch>
            <a:fillRect/>
          </a:stretch>
        </p:blipFill>
        <p:spPr>
          <a:xfrm>
            <a:off x="192290" y="2472900"/>
            <a:ext cx="11883958" cy="1237912"/>
          </a:xfrm>
          <a:prstGeom prst="rect">
            <a:avLst/>
          </a:prstGeom>
        </p:spPr>
      </p:pic>
      <p:cxnSp>
        <p:nvCxnSpPr>
          <p:cNvPr id="13" name="Straight Arrow Connector 12">
            <a:extLst>
              <a:ext uri="{FF2B5EF4-FFF2-40B4-BE49-F238E27FC236}">
                <a16:creationId xmlns:a16="http://schemas.microsoft.com/office/drawing/2014/main" xmlns="" id="{6EE401A9-E5AE-4EAB-A0EE-651738CFED26}"/>
              </a:ext>
            </a:extLst>
          </p:cNvPr>
          <p:cNvCxnSpPr>
            <a:cxnSpLocks/>
          </p:cNvCxnSpPr>
          <p:nvPr/>
        </p:nvCxnSpPr>
        <p:spPr>
          <a:xfrm>
            <a:off x="1943100" y="1838595"/>
            <a:ext cx="2788920" cy="11673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BB1C5B0C-38CB-4B20-A44D-3205945C9CEC}"/>
              </a:ext>
            </a:extLst>
          </p:cNvPr>
          <p:cNvSpPr txBox="1"/>
          <p:nvPr/>
        </p:nvSpPr>
        <p:spPr>
          <a:xfrm>
            <a:off x="446245" y="1524034"/>
            <a:ext cx="2049641" cy="376309"/>
          </a:xfrm>
          <a:prstGeom prst="rect">
            <a:avLst/>
          </a:prstGeom>
          <a:noFill/>
        </p:spPr>
        <p:txBody>
          <a:bodyPr wrap="square" rtlCol="0">
            <a:spAutoFit/>
          </a:bodyPr>
          <a:lstStyle/>
          <a:p>
            <a:pPr algn="ctr"/>
            <a:r>
              <a:rPr lang="en-US" b="1" dirty="0"/>
              <a:t>Search Box</a:t>
            </a:r>
          </a:p>
        </p:txBody>
      </p:sp>
      <p:cxnSp>
        <p:nvCxnSpPr>
          <p:cNvPr id="17" name="Straight Arrow Connector 16">
            <a:extLst>
              <a:ext uri="{FF2B5EF4-FFF2-40B4-BE49-F238E27FC236}">
                <a16:creationId xmlns:a16="http://schemas.microsoft.com/office/drawing/2014/main" xmlns="" id="{9B85B534-BC8E-4AE0-9F37-8F6E025BA3F3}"/>
              </a:ext>
            </a:extLst>
          </p:cNvPr>
          <p:cNvCxnSpPr>
            <a:cxnSpLocks/>
          </p:cNvCxnSpPr>
          <p:nvPr/>
        </p:nvCxnSpPr>
        <p:spPr>
          <a:xfrm>
            <a:off x="4464775" y="1838595"/>
            <a:ext cx="2788920" cy="11673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xmlns="" id="{875681BC-3B7C-489C-81A3-6F475CCD9A20}"/>
              </a:ext>
            </a:extLst>
          </p:cNvPr>
          <p:cNvSpPr txBox="1"/>
          <p:nvPr/>
        </p:nvSpPr>
        <p:spPr>
          <a:xfrm>
            <a:off x="2967920" y="1524034"/>
            <a:ext cx="2049641" cy="376309"/>
          </a:xfrm>
          <a:prstGeom prst="rect">
            <a:avLst/>
          </a:prstGeom>
          <a:noFill/>
        </p:spPr>
        <p:txBody>
          <a:bodyPr wrap="square" rtlCol="0">
            <a:spAutoFit/>
          </a:bodyPr>
          <a:lstStyle/>
          <a:p>
            <a:pPr algn="ctr"/>
            <a:r>
              <a:rPr lang="en-US" b="1" dirty="0"/>
              <a:t>Libraries to Search</a:t>
            </a:r>
          </a:p>
        </p:txBody>
      </p:sp>
      <p:cxnSp>
        <p:nvCxnSpPr>
          <p:cNvPr id="19" name="Straight Arrow Connector 18">
            <a:extLst>
              <a:ext uri="{FF2B5EF4-FFF2-40B4-BE49-F238E27FC236}">
                <a16:creationId xmlns:a16="http://schemas.microsoft.com/office/drawing/2014/main" xmlns="" id="{4CFD6030-1DD2-4E94-9834-F416480D2C89}"/>
              </a:ext>
            </a:extLst>
          </p:cNvPr>
          <p:cNvCxnSpPr>
            <a:cxnSpLocks/>
          </p:cNvCxnSpPr>
          <p:nvPr/>
        </p:nvCxnSpPr>
        <p:spPr>
          <a:xfrm flipV="1">
            <a:off x="1554480" y="3046973"/>
            <a:ext cx="806782" cy="12363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xmlns="" id="{1CC7498A-C4E7-4CEC-B8E0-D62114E6A8C6}"/>
              </a:ext>
            </a:extLst>
          </p:cNvPr>
          <p:cNvSpPr txBox="1"/>
          <p:nvPr/>
        </p:nvSpPr>
        <p:spPr>
          <a:xfrm>
            <a:off x="446245" y="4345117"/>
            <a:ext cx="2049641" cy="376309"/>
          </a:xfrm>
          <a:prstGeom prst="rect">
            <a:avLst/>
          </a:prstGeom>
          <a:noFill/>
        </p:spPr>
        <p:txBody>
          <a:bodyPr wrap="square" rtlCol="0">
            <a:spAutoFit/>
          </a:bodyPr>
          <a:lstStyle/>
          <a:p>
            <a:pPr algn="ctr"/>
            <a:r>
              <a:rPr lang="en-US" b="1" dirty="0"/>
              <a:t>Search Criteria</a:t>
            </a:r>
          </a:p>
        </p:txBody>
      </p:sp>
      <p:cxnSp>
        <p:nvCxnSpPr>
          <p:cNvPr id="23" name="Straight Arrow Connector 22">
            <a:extLst>
              <a:ext uri="{FF2B5EF4-FFF2-40B4-BE49-F238E27FC236}">
                <a16:creationId xmlns:a16="http://schemas.microsoft.com/office/drawing/2014/main" xmlns="" id="{F0282257-C653-4D1E-8BDB-7BF097E4723B}"/>
              </a:ext>
            </a:extLst>
          </p:cNvPr>
          <p:cNvCxnSpPr>
            <a:cxnSpLocks/>
          </p:cNvCxnSpPr>
          <p:nvPr/>
        </p:nvCxnSpPr>
        <p:spPr>
          <a:xfrm flipV="1">
            <a:off x="7204235" y="3046973"/>
            <a:ext cx="806782" cy="12363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02926D02-53EB-4BA4-B57E-CE40F7375E73}"/>
              </a:ext>
            </a:extLst>
          </p:cNvPr>
          <p:cNvSpPr txBox="1"/>
          <p:nvPr/>
        </p:nvSpPr>
        <p:spPr>
          <a:xfrm>
            <a:off x="6096000" y="4345117"/>
            <a:ext cx="2049641" cy="376309"/>
          </a:xfrm>
          <a:prstGeom prst="rect">
            <a:avLst/>
          </a:prstGeom>
          <a:noFill/>
        </p:spPr>
        <p:txBody>
          <a:bodyPr wrap="square" rtlCol="0">
            <a:spAutoFit/>
          </a:bodyPr>
          <a:lstStyle/>
          <a:p>
            <a:pPr algn="ctr"/>
            <a:r>
              <a:rPr lang="en-US" b="1" dirty="0"/>
              <a:t>Search Button</a:t>
            </a:r>
          </a:p>
        </p:txBody>
      </p:sp>
      <p:cxnSp>
        <p:nvCxnSpPr>
          <p:cNvPr id="25" name="Straight Arrow Connector 24">
            <a:extLst>
              <a:ext uri="{FF2B5EF4-FFF2-40B4-BE49-F238E27FC236}">
                <a16:creationId xmlns:a16="http://schemas.microsoft.com/office/drawing/2014/main" xmlns="" id="{45632566-FECE-417F-8440-CD427B084D89}"/>
              </a:ext>
            </a:extLst>
          </p:cNvPr>
          <p:cNvCxnSpPr>
            <a:cxnSpLocks/>
          </p:cNvCxnSpPr>
          <p:nvPr/>
        </p:nvCxnSpPr>
        <p:spPr>
          <a:xfrm flipV="1">
            <a:off x="10683228" y="2608916"/>
            <a:ext cx="806782" cy="12363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xmlns="" id="{1F53947A-0DBC-4EDE-9A3C-77C767990812}"/>
              </a:ext>
            </a:extLst>
          </p:cNvPr>
          <p:cNvSpPr txBox="1"/>
          <p:nvPr/>
        </p:nvSpPr>
        <p:spPr>
          <a:xfrm>
            <a:off x="9574993" y="3907060"/>
            <a:ext cx="2049641" cy="646331"/>
          </a:xfrm>
          <a:prstGeom prst="rect">
            <a:avLst/>
          </a:prstGeom>
          <a:noFill/>
        </p:spPr>
        <p:txBody>
          <a:bodyPr wrap="square" rtlCol="0">
            <a:spAutoFit/>
          </a:bodyPr>
          <a:lstStyle/>
          <a:p>
            <a:pPr algn="ctr"/>
            <a:r>
              <a:rPr lang="en-US" b="1" dirty="0"/>
              <a:t>Login (For campus related features)</a:t>
            </a:r>
          </a:p>
        </p:txBody>
      </p:sp>
    </p:spTree>
    <p:extLst>
      <p:ext uri="{BB962C8B-B14F-4D97-AF65-F5344CB8AC3E}">
        <p14:creationId xmlns:p14="http://schemas.microsoft.com/office/powerpoint/2010/main" val="1430898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122136"/>
            <a:ext cx="10515600" cy="3402823"/>
          </a:xfrm>
        </p:spPr>
        <p:txBody>
          <a:bodyPr/>
          <a:lstStyle/>
          <a:p>
            <a:pPr algn="just"/>
            <a:r>
              <a:rPr lang="en-US" sz="3200" b="1" dirty="0"/>
              <a:t>Search Criteria</a:t>
            </a:r>
          </a:p>
          <a:p>
            <a:pPr lvl="1" algn="just"/>
            <a:r>
              <a:rPr lang="en-US" sz="2800" b="1" dirty="0"/>
              <a:t>This is how your search will be performed and it will be based on the criteria that you specify.</a:t>
            </a:r>
          </a:p>
          <a:p>
            <a:pPr lvl="1" algn="just"/>
            <a:r>
              <a:rPr lang="en-US" sz="2800" b="1" dirty="0"/>
              <a:t>Other criteria are displayed in the extract below:</a:t>
            </a:r>
          </a:p>
          <a:p>
            <a:pPr lvl="1" algn="just"/>
            <a:endParaRPr lang="en-US" sz="2800" b="1" dirty="0"/>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27</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5327EEF3-DD18-406E-BA34-C83B275164FB}"/>
              </a:ext>
            </a:extLst>
          </p:cNvPr>
          <p:cNvPicPr>
            <a:picLocks noChangeAspect="1"/>
          </p:cNvPicPr>
          <p:nvPr/>
        </p:nvPicPr>
        <p:blipFill>
          <a:blip r:embed="rId3"/>
          <a:stretch>
            <a:fillRect/>
          </a:stretch>
        </p:blipFill>
        <p:spPr>
          <a:xfrm>
            <a:off x="5094601" y="4040176"/>
            <a:ext cx="2002798" cy="2122170"/>
          </a:xfrm>
          <a:prstGeom prst="rect">
            <a:avLst/>
          </a:prstGeom>
        </p:spPr>
      </p:pic>
    </p:spTree>
    <p:extLst>
      <p:ext uri="{BB962C8B-B14F-4D97-AF65-F5344CB8AC3E}">
        <p14:creationId xmlns:p14="http://schemas.microsoft.com/office/powerpoint/2010/main" val="772277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1962116"/>
            <a:ext cx="10515600" cy="3402823"/>
          </a:xfrm>
        </p:spPr>
        <p:txBody>
          <a:bodyPr/>
          <a:lstStyle/>
          <a:p>
            <a:pPr algn="just"/>
            <a:r>
              <a:rPr lang="en-US" sz="3200" b="1" dirty="0"/>
              <a:t>Books:  Mode of Delivery (Continuation)</a:t>
            </a:r>
          </a:p>
          <a:p>
            <a:pPr lvl="1" algn="just"/>
            <a:r>
              <a:rPr lang="en-US" sz="2800" b="1" dirty="0"/>
              <a:t>The OPAC will give you the location of the book you may search, on our shelves.  When books are located, they can then be picked up from the shelves.</a:t>
            </a:r>
          </a:p>
          <a:p>
            <a:pPr lvl="1" algn="just"/>
            <a:r>
              <a:rPr lang="en-US" sz="2800" b="1" dirty="0"/>
              <a:t>The OPAC may also be used to “Place a book on Hold”, where books are reserved for a user.  This may be so if the ready finds a book via the OPAC, but may come to the library and find out the book may have been borrowed between the time it was identified and the time the user came to the library.  You must be a registered patron to use the system to reserve books.  Kindly check from the library on how you may use this service.</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28</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1835013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1962116"/>
            <a:ext cx="10515600" cy="3402823"/>
          </a:xfrm>
        </p:spPr>
        <p:txBody>
          <a:bodyPr/>
          <a:lstStyle/>
          <a:p>
            <a:pPr algn="just"/>
            <a:r>
              <a:rPr lang="en-US" sz="3200" b="1" dirty="0"/>
              <a:t>Books:  Mode of Delivery (Continuation)</a:t>
            </a:r>
          </a:p>
          <a:p>
            <a:pPr lvl="1" algn="just"/>
            <a:r>
              <a:rPr lang="en-US" sz="2800" b="1" dirty="0"/>
              <a:t>The library also has a few electronic versions of books in its Virtual Library system.  With this system, patrons can download textbooks for their courses.</a:t>
            </a:r>
          </a:p>
          <a:p>
            <a:pPr lvl="1" algn="just"/>
            <a:r>
              <a:rPr lang="en-US" sz="2800" b="1" dirty="0"/>
              <a:t>Thus the CSUC Virtual library project is a collection of our books that have been digitized.</a:t>
            </a:r>
          </a:p>
          <a:p>
            <a:pPr lvl="1" algn="just"/>
            <a:r>
              <a:rPr lang="en-US" sz="2800" b="1" dirty="0"/>
              <a:t>Access the Virtual Library from the Library section of the university website.</a:t>
            </a:r>
          </a:p>
          <a:p>
            <a:pPr lvl="1" algn="just"/>
            <a:r>
              <a:rPr lang="en-US" sz="2800" b="1" dirty="0"/>
              <a:t>Contact the library if you need to have a particular book added to the collection.</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29</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111086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WELCOME TO THE LIBRARY</a:t>
            </a:r>
          </a:p>
        </p:txBody>
      </p:sp>
      <p:sp>
        <p:nvSpPr>
          <p:cNvPr id="4" name="TextBox 3">
            <a:extLst>
              <a:ext uri="{FF2B5EF4-FFF2-40B4-BE49-F238E27FC236}">
                <a16:creationId xmlns:a16="http://schemas.microsoft.com/office/drawing/2014/main" xmlns="" id="{17CB7C33-2E59-4879-85BA-226A29B04360}"/>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3</a:t>
            </a:fld>
            <a:r>
              <a:rPr lang="en-US" b="1" dirty="0">
                <a:solidFill>
                  <a:schemeClr val="bg1"/>
                </a:solidFill>
              </a:rPr>
              <a:t> of 25</a:t>
            </a:r>
          </a:p>
        </p:txBody>
      </p:sp>
      <p:pic>
        <p:nvPicPr>
          <p:cNvPr id="7" name="Picture 6">
            <a:extLst>
              <a:ext uri="{FF2B5EF4-FFF2-40B4-BE49-F238E27FC236}">
                <a16:creationId xmlns:a16="http://schemas.microsoft.com/office/drawing/2014/main" xmlns="" id="{2D4010F0-159E-4C07-BFF9-04B4E0BBA6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8" name="Rectangle 7">
            <a:extLst>
              <a:ext uri="{FF2B5EF4-FFF2-40B4-BE49-F238E27FC236}">
                <a16:creationId xmlns:a16="http://schemas.microsoft.com/office/drawing/2014/main" xmlns="" id="{469E9682-778F-49B6-B38B-3A51E6A6213C}"/>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6530" y="1696318"/>
            <a:ext cx="10515600" cy="4351336"/>
          </a:xfrm>
        </p:spPr>
        <p:txBody>
          <a:bodyPr/>
          <a:lstStyle/>
          <a:p>
            <a:pPr algn="just"/>
            <a:r>
              <a:rPr lang="en-US" sz="3200" b="1" dirty="0"/>
              <a:t>Welcome to the  new year 2019, and welcome to another semester.  We are pleased that you can join the university, to study with us.</a:t>
            </a:r>
          </a:p>
          <a:p>
            <a:pPr algn="just"/>
            <a:r>
              <a:rPr lang="en-US" sz="3200" b="1" dirty="0"/>
              <a:t>We at the Chapman Library have made the necessary preparations to ensure your smooth stay for the semester as you drink from the well of knowledge provided through our information resources and services.</a:t>
            </a:r>
          </a:p>
        </p:txBody>
      </p:sp>
    </p:spTree>
    <p:extLst>
      <p:ext uri="{BB962C8B-B14F-4D97-AF65-F5344CB8AC3E}">
        <p14:creationId xmlns:p14="http://schemas.microsoft.com/office/powerpoint/2010/main" val="2151821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122136"/>
            <a:ext cx="10515600" cy="3402823"/>
          </a:xfrm>
        </p:spPr>
        <p:txBody>
          <a:bodyPr/>
          <a:lstStyle/>
          <a:p>
            <a:pPr algn="just"/>
            <a:r>
              <a:rPr lang="en-US" sz="3200" b="1" dirty="0"/>
              <a:t>Journals</a:t>
            </a:r>
          </a:p>
          <a:p>
            <a:pPr lvl="1" algn="just"/>
            <a:r>
              <a:rPr lang="en-US" sz="2800" b="1" dirty="0"/>
              <a:t>Journals give current information, about an academic subject.  A group of related journals are known as a database.</a:t>
            </a:r>
          </a:p>
          <a:p>
            <a:pPr lvl="1" algn="just"/>
            <a:r>
              <a:rPr lang="en-US" sz="2800" b="1" dirty="0"/>
              <a:t>The chapman library has an offline and online database collections available to patrons.</a:t>
            </a:r>
          </a:p>
          <a:p>
            <a:pPr lvl="1" algn="just"/>
            <a:r>
              <a:rPr lang="en-US" sz="2800" b="1" dirty="0"/>
              <a:t>Offline collections can be access in the our reading rooms and information commons (E-Library).  Download a list of our current print database from the library section of our university website.</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30</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11266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122136"/>
            <a:ext cx="10515600" cy="3402823"/>
          </a:xfrm>
        </p:spPr>
        <p:txBody>
          <a:bodyPr/>
          <a:lstStyle/>
          <a:p>
            <a:pPr algn="just"/>
            <a:r>
              <a:rPr lang="en-US" sz="3200" b="1" dirty="0"/>
              <a:t>Journals (Continuation)</a:t>
            </a:r>
          </a:p>
          <a:p>
            <a:pPr lvl="1" algn="just"/>
            <a:r>
              <a:rPr lang="en-US" sz="2800" b="1" dirty="0"/>
              <a:t>Our online database as a subscription based service.  The library subscribes for the service mainly through the Consortium of Academic and Research Libraries in Ghana (CARLIGH).</a:t>
            </a:r>
          </a:p>
          <a:p>
            <a:pPr lvl="1" algn="just"/>
            <a:r>
              <a:rPr lang="en-US" sz="2800" b="1" dirty="0"/>
              <a:t>Other online database subscription are also available, for patron use.</a:t>
            </a:r>
          </a:p>
          <a:p>
            <a:pPr lvl="1" algn="just"/>
            <a:r>
              <a:rPr lang="en-US" sz="2800" b="1" dirty="0"/>
              <a:t>Online database are more dependable for research and various literature assisted activities such as assignment and project works.</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31</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2755836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122136"/>
            <a:ext cx="10515600" cy="3402823"/>
          </a:xfrm>
        </p:spPr>
        <p:txBody>
          <a:bodyPr/>
          <a:lstStyle/>
          <a:p>
            <a:pPr algn="just"/>
            <a:r>
              <a:rPr lang="en-US" sz="3200" b="1" dirty="0"/>
              <a:t>Journals (Continuation)</a:t>
            </a:r>
          </a:p>
          <a:p>
            <a:pPr lvl="1" algn="just"/>
            <a:r>
              <a:rPr lang="en-US" sz="2800" b="1" dirty="0"/>
              <a:t>The list of online database subscriptions can be accessed via the library section of the university website, where patrons can clicked on desired database and be redirected there to the journals that make up that database.  Currently, the university subscribes to ten (10) of these databases with CARLIGH.</a:t>
            </a:r>
          </a:p>
          <a:p>
            <a:pPr lvl="1" algn="just"/>
            <a:r>
              <a:rPr lang="en-US" sz="2800" b="1" dirty="0"/>
              <a:t>The ensuing screen show some popular database subscribed to by the university:</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32</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183263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33</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46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122136"/>
            <a:ext cx="10515600" cy="3402823"/>
          </a:xfrm>
        </p:spPr>
        <p:txBody>
          <a:bodyPr/>
          <a:lstStyle/>
          <a:p>
            <a:pPr algn="just"/>
            <a:r>
              <a:rPr lang="en-US" sz="3200" b="1" dirty="0"/>
              <a:t>Journals (Continuation)</a:t>
            </a:r>
          </a:p>
          <a:p>
            <a:pPr lvl="1" algn="just"/>
            <a:r>
              <a:rPr lang="en-US" sz="2800" b="1" dirty="0"/>
              <a:t>Most of the database do not require the use of login credentials, as they are made available via our campus networks.  See the librarian for any issues with usernames and passwords when asked to provide such.</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34</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1167734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122136"/>
            <a:ext cx="10515600" cy="3402823"/>
          </a:xfrm>
        </p:spPr>
        <p:txBody>
          <a:bodyPr/>
          <a:lstStyle/>
          <a:p>
            <a:pPr algn="just"/>
            <a:r>
              <a:rPr lang="en-US" sz="3200" b="1" dirty="0"/>
              <a:t>Magazines</a:t>
            </a:r>
          </a:p>
          <a:p>
            <a:pPr lvl="1" algn="just"/>
            <a:r>
              <a:rPr lang="en-US" sz="2800" b="1" dirty="0"/>
              <a:t>The library subscribes to a few magazines, in various academic areas available in both print and electronic versions for patrons.</a:t>
            </a:r>
          </a:p>
          <a:p>
            <a:pPr lvl="1" algn="just"/>
            <a:r>
              <a:rPr lang="en-US" sz="2800" b="1" dirty="0"/>
              <a:t>You may view the current status of magazines from the library section of the university website.</a:t>
            </a:r>
          </a:p>
          <a:p>
            <a:pPr lvl="1" algn="just"/>
            <a:r>
              <a:rPr lang="en-US" sz="2800" b="1" dirty="0"/>
              <a:t>Kindly contact the library for details on these.</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35</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420598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122136"/>
            <a:ext cx="10515600" cy="3402823"/>
          </a:xfrm>
        </p:spPr>
        <p:txBody>
          <a:bodyPr/>
          <a:lstStyle/>
          <a:p>
            <a:pPr algn="just"/>
            <a:r>
              <a:rPr lang="en-US" sz="3200" b="1" dirty="0"/>
              <a:t>Newspapers</a:t>
            </a:r>
          </a:p>
          <a:p>
            <a:pPr lvl="1" algn="just"/>
            <a:r>
              <a:rPr lang="en-US" sz="2800" b="1" dirty="0"/>
              <a:t>The library subscribes to local newspapers as follows:</a:t>
            </a:r>
          </a:p>
          <a:p>
            <a:pPr lvl="2" algn="just"/>
            <a:r>
              <a:rPr lang="en-US" sz="2400" b="1" i="1" dirty="0"/>
              <a:t>Daily Graphic</a:t>
            </a:r>
          </a:p>
          <a:p>
            <a:pPr lvl="2" algn="just"/>
            <a:r>
              <a:rPr lang="en-US" sz="2400" b="1" i="1" dirty="0"/>
              <a:t>The Ghanaian Times</a:t>
            </a:r>
          </a:p>
          <a:p>
            <a:pPr lvl="2" algn="just"/>
            <a:r>
              <a:rPr lang="en-US" sz="2400" b="1" i="1" dirty="0"/>
              <a:t>The Pioneer</a:t>
            </a:r>
          </a:p>
          <a:p>
            <a:pPr lvl="2" algn="just"/>
            <a:r>
              <a:rPr lang="en-US" sz="2400" b="1" i="1" dirty="0"/>
              <a:t>Business and Financial Times</a:t>
            </a:r>
          </a:p>
          <a:p>
            <a:pPr lvl="2" algn="just"/>
            <a:r>
              <a:rPr lang="en-US" sz="2400" b="1" i="1" dirty="0"/>
              <a:t>Graphic Business</a:t>
            </a:r>
          </a:p>
          <a:p>
            <a:pPr lvl="2" algn="just"/>
            <a:r>
              <a:rPr lang="en-US" sz="2400" b="1" i="1" dirty="0"/>
              <a:t>Africa Watch Magazine</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36</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649950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1870676"/>
            <a:ext cx="10515600" cy="3402823"/>
          </a:xfrm>
        </p:spPr>
        <p:txBody>
          <a:bodyPr/>
          <a:lstStyle/>
          <a:p>
            <a:pPr algn="just"/>
            <a:r>
              <a:rPr lang="en-US" sz="3200" b="1" dirty="0"/>
              <a:t>Academic Publications: Repository</a:t>
            </a:r>
          </a:p>
          <a:p>
            <a:pPr lvl="1" algn="just"/>
            <a:r>
              <a:rPr lang="en-US" sz="2800" b="1" dirty="0"/>
              <a:t>There are two main academic publications of the university and these are:</a:t>
            </a:r>
          </a:p>
          <a:p>
            <a:pPr lvl="2" algn="just"/>
            <a:r>
              <a:rPr lang="en-US" sz="2400" b="1" i="1" dirty="0"/>
              <a:t>Faculty and Staff Publications</a:t>
            </a:r>
          </a:p>
          <a:p>
            <a:pPr lvl="2" algn="just"/>
            <a:r>
              <a:rPr lang="en-US" sz="2400" b="1" i="1" dirty="0"/>
              <a:t>Students’ Final Thesis and Dissertations</a:t>
            </a:r>
          </a:p>
          <a:p>
            <a:pPr lvl="1" algn="just"/>
            <a:r>
              <a:rPr lang="en-US" sz="2800" b="1" dirty="0"/>
              <a:t>Faculty and staff on campus have publications, which have been accepted as an addition to knowledge by different journal publishers, in different areas of study.</a:t>
            </a:r>
          </a:p>
          <a:p>
            <a:pPr lvl="1" algn="just"/>
            <a:r>
              <a:rPr lang="en-US" sz="2800" b="1" dirty="0"/>
              <a:t>At the of a student’s program here in the university, you are usually required to construct a write-up (research work) in a particular area of interest.</a:t>
            </a:r>
            <a:endParaRPr lang="en-US" sz="2400" b="1" i="1" dirty="0"/>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37</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1396942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1870676"/>
            <a:ext cx="10515600" cy="3402823"/>
          </a:xfrm>
        </p:spPr>
        <p:txBody>
          <a:bodyPr/>
          <a:lstStyle/>
          <a:p>
            <a:pPr algn="just"/>
            <a:r>
              <a:rPr lang="en-US" sz="3200" b="1" dirty="0"/>
              <a:t>Academic Publications</a:t>
            </a:r>
          </a:p>
          <a:p>
            <a:pPr lvl="1" algn="just"/>
            <a:r>
              <a:rPr lang="en-US" sz="2800" b="1" dirty="0"/>
              <a:t>All such publications are deposited into the university’s repository and may be accessed by the anyone, for the purpose of further research or acquisition of knowledge.</a:t>
            </a:r>
          </a:p>
          <a:p>
            <a:pPr lvl="1" algn="just"/>
            <a:r>
              <a:rPr lang="en-US" sz="2800" b="1" dirty="0"/>
              <a:t>To access the University Repository log on to ir.csuc.edu.gh and have a screen like the one ensuing:</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38</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77410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39</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0AC5FC6-ACF0-4AC4-BF50-C21F35A7CF42}"/>
              </a:ext>
            </a:extLst>
          </p:cNvPr>
          <p:cNvPicPr>
            <a:picLocks noChangeAspect="1"/>
          </p:cNvPicPr>
          <p:nvPr/>
        </p:nvPicPr>
        <p:blipFill rotWithShape="1">
          <a:blip r:embed="rId3"/>
          <a:srcRect t="7905" r="1388" b="5061"/>
          <a:stretch/>
        </p:blipFill>
        <p:spPr>
          <a:xfrm>
            <a:off x="1645920" y="1484749"/>
            <a:ext cx="8807075" cy="4858171"/>
          </a:xfrm>
          <a:prstGeom prst="rect">
            <a:avLst/>
          </a:prstGeom>
        </p:spPr>
      </p:pic>
    </p:spTree>
    <p:extLst>
      <p:ext uri="{BB962C8B-B14F-4D97-AF65-F5344CB8AC3E}">
        <p14:creationId xmlns:p14="http://schemas.microsoft.com/office/powerpoint/2010/main" val="83843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OPENING HOURS</a:t>
            </a:r>
          </a:p>
        </p:txBody>
      </p:sp>
      <p:graphicFrame>
        <p:nvGraphicFramePr>
          <p:cNvPr id="6" name="Table 6">
            <a:extLst>
              <a:ext uri="{FF2B5EF4-FFF2-40B4-BE49-F238E27FC236}">
                <a16:creationId xmlns:a16="http://schemas.microsoft.com/office/drawing/2014/main" xmlns="" id="{C8450597-95BE-46D7-9E60-5F56FA86C89D}"/>
              </a:ext>
            </a:extLst>
          </p:cNvPr>
          <p:cNvGraphicFramePr>
            <a:graphicFrameLocks noGrp="1"/>
          </p:cNvGraphicFramePr>
          <p:nvPr>
            <p:extLst>
              <p:ext uri="{D42A27DB-BD31-4B8C-83A1-F6EECF244321}">
                <p14:modId xmlns:p14="http://schemas.microsoft.com/office/powerpoint/2010/main" val="197394707"/>
              </p:ext>
            </p:extLst>
          </p:nvPr>
        </p:nvGraphicFramePr>
        <p:xfrm>
          <a:off x="1052723" y="1993441"/>
          <a:ext cx="10086554" cy="2103120"/>
        </p:xfrm>
        <a:graphic>
          <a:graphicData uri="http://schemas.openxmlformats.org/drawingml/2006/table">
            <a:tbl>
              <a:tblPr firstRow="1" bandRow="1">
                <a:tableStyleId>{5C22544A-7EE6-4342-B048-85BDC9FD1C3A}</a:tableStyleId>
              </a:tblPr>
              <a:tblGrid>
                <a:gridCol w="4776424">
                  <a:extLst>
                    <a:ext uri="{9D8B030D-6E8A-4147-A177-3AD203B41FA5}">
                      <a16:colId xmlns:a16="http://schemas.microsoft.com/office/drawing/2014/main" xmlns="" val="966195587"/>
                    </a:ext>
                  </a:extLst>
                </a:gridCol>
                <a:gridCol w="2765234">
                  <a:extLst>
                    <a:ext uri="{9D8B030D-6E8A-4147-A177-3AD203B41FA5}">
                      <a16:colId xmlns:a16="http://schemas.microsoft.com/office/drawing/2014/main" xmlns="" val="2310110367"/>
                    </a:ext>
                  </a:extLst>
                </a:gridCol>
                <a:gridCol w="2544896">
                  <a:extLst>
                    <a:ext uri="{9D8B030D-6E8A-4147-A177-3AD203B41FA5}">
                      <a16:colId xmlns:a16="http://schemas.microsoft.com/office/drawing/2014/main" xmlns="" val="104354359"/>
                    </a:ext>
                  </a:extLst>
                </a:gridCol>
              </a:tblGrid>
              <a:tr h="370840">
                <a:tc>
                  <a:txBody>
                    <a:bodyPr/>
                    <a:lstStyle/>
                    <a:p>
                      <a:pPr algn="ctr"/>
                      <a:r>
                        <a:rPr lang="en-US" sz="4000" b="1" dirty="0"/>
                        <a:t>DAYS</a:t>
                      </a:r>
                    </a:p>
                  </a:txBody>
                  <a:tcPr/>
                </a:tc>
                <a:tc>
                  <a:txBody>
                    <a:bodyPr/>
                    <a:lstStyle/>
                    <a:p>
                      <a:pPr algn="ctr"/>
                      <a:r>
                        <a:rPr lang="en-US" sz="4000" b="1" dirty="0"/>
                        <a:t>OPENING</a:t>
                      </a:r>
                    </a:p>
                  </a:txBody>
                  <a:tcPr/>
                </a:tc>
                <a:tc>
                  <a:txBody>
                    <a:bodyPr/>
                    <a:lstStyle/>
                    <a:p>
                      <a:pPr algn="ctr"/>
                      <a:r>
                        <a:rPr lang="en-US" sz="4000" b="1" dirty="0"/>
                        <a:t>CLOSING</a:t>
                      </a:r>
                    </a:p>
                  </a:txBody>
                  <a:tcPr/>
                </a:tc>
                <a:extLst>
                  <a:ext uri="{0D108BD9-81ED-4DB2-BD59-A6C34878D82A}">
                    <a16:rowId xmlns:a16="http://schemas.microsoft.com/office/drawing/2014/main" xmlns="" val="3493636364"/>
                  </a:ext>
                </a:extLst>
              </a:tr>
              <a:tr h="370840">
                <a:tc>
                  <a:txBody>
                    <a:bodyPr/>
                    <a:lstStyle/>
                    <a:p>
                      <a:pPr algn="ctr"/>
                      <a:r>
                        <a:rPr lang="en-US" sz="4000" b="1" dirty="0"/>
                        <a:t>MONDAY - FRIDAY</a:t>
                      </a:r>
                    </a:p>
                  </a:txBody>
                  <a:tcPr/>
                </a:tc>
                <a:tc>
                  <a:txBody>
                    <a:bodyPr/>
                    <a:lstStyle/>
                    <a:p>
                      <a:pPr algn="ctr"/>
                      <a:r>
                        <a:rPr lang="en-US" sz="4000" b="1" dirty="0"/>
                        <a:t>08:30</a:t>
                      </a:r>
                    </a:p>
                  </a:txBody>
                  <a:tcPr/>
                </a:tc>
                <a:tc>
                  <a:txBody>
                    <a:bodyPr/>
                    <a:lstStyle/>
                    <a:p>
                      <a:pPr algn="ctr"/>
                      <a:r>
                        <a:rPr lang="en-US" sz="4000" b="1" dirty="0"/>
                        <a:t>22:00</a:t>
                      </a:r>
                    </a:p>
                  </a:txBody>
                  <a:tcPr/>
                </a:tc>
                <a:extLst>
                  <a:ext uri="{0D108BD9-81ED-4DB2-BD59-A6C34878D82A}">
                    <a16:rowId xmlns:a16="http://schemas.microsoft.com/office/drawing/2014/main" xmlns="" val="2416397163"/>
                  </a:ext>
                </a:extLst>
              </a:tr>
              <a:tr h="370840">
                <a:tc>
                  <a:txBody>
                    <a:bodyPr/>
                    <a:lstStyle/>
                    <a:p>
                      <a:pPr algn="ctr"/>
                      <a:r>
                        <a:rPr lang="en-US" sz="4000" b="1" dirty="0"/>
                        <a:t>SATURDAY</a:t>
                      </a:r>
                    </a:p>
                  </a:txBody>
                  <a:tcPr/>
                </a:tc>
                <a:tc>
                  <a:txBody>
                    <a:bodyPr/>
                    <a:lstStyle/>
                    <a:p>
                      <a:pPr algn="ctr"/>
                      <a:r>
                        <a:rPr lang="en-US" sz="4000" b="1" dirty="0"/>
                        <a:t>08:30</a:t>
                      </a:r>
                    </a:p>
                  </a:txBody>
                  <a:tcPr/>
                </a:tc>
                <a:tc>
                  <a:txBody>
                    <a:bodyPr/>
                    <a:lstStyle/>
                    <a:p>
                      <a:pPr algn="ctr"/>
                      <a:r>
                        <a:rPr lang="en-US" sz="4000" b="1" dirty="0"/>
                        <a:t>17:00</a:t>
                      </a:r>
                    </a:p>
                  </a:txBody>
                  <a:tcPr/>
                </a:tc>
                <a:extLst>
                  <a:ext uri="{0D108BD9-81ED-4DB2-BD59-A6C34878D82A}">
                    <a16:rowId xmlns:a16="http://schemas.microsoft.com/office/drawing/2014/main" xmlns="" val="3134029392"/>
                  </a:ext>
                </a:extLst>
              </a:tr>
            </a:tbl>
          </a:graphicData>
        </a:graphic>
      </p:graphicFrame>
      <p:sp>
        <p:nvSpPr>
          <p:cNvPr id="8" name="TextBox 7">
            <a:extLst>
              <a:ext uri="{FF2B5EF4-FFF2-40B4-BE49-F238E27FC236}">
                <a16:creationId xmlns:a16="http://schemas.microsoft.com/office/drawing/2014/main" xmlns="" id="{4DE6DD42-1BAE-454A-BD1D-ED0EFAB50B77}"/>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4</a:t>
            </a:fld>
            <a:r>
              <a:rPr lang="en-US" b="1" dirty="0">
                <a:solidFill>
                  <a:schemeClr val="bg1"/>
                </a:solidFill>
              </a:rPr>
              <a:t> of 25</a:t>
            </a:r>
          </a:p>
        </p:txBody>
      </p:sp>
      <p:pic>
        <p:nvPicPr>
          <p:cNvPr id="7" name="Picture 6">
            <a:extLst>
              <a:ext uri="{FF2B5EF4-FFF2-40B4-BE49-F238E27FC236}">
                <a16:creationId xmlns:a16="http://schemas.microsoft.com/office/drawing/2014/main" xmlns="" id="{3575BD53-8F89-415A-AA5B-37DEA1241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9" name="Rectangle 8">
            <a:extLst>
              <a:ext uri="{FF2B5EF4-FFF2-40B4-BE49-F238E27FC236}">
                <a16:creationId xmlns:a16="http://schemas.microsoft.com/office/drawing/2014/main" xmlns="" id="{E18D551B-8ECB-485F-8583-FFCC257F2882}"/>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50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122136"/>
            <a:ext cx="10515600" cy="3402823"/>
          </a:xfrm>
        </p:spPr>
        <p:txBody>
          <a:bodyPr/>
          <a:lstStyle/>
          <a:p>
            <a:pPr algn="just"/>
            <a:r>
              <a:rPr lang="en-US" sz="3200" b="1" dirty="0"/>
              <a:t>Academic Publications: Repository (Continuation)</a:t>
            </a:r>
          </a:p>
          <a:p>
            <a:pPr lvl="1" algn="just"/>
            <a:r>
              <a:rPr lang="en-US" sz="2800" b="1" dirty="0"/>
              <a:t>You may use the University Repository without the need to log in with any credentials.  Logging in is for those who work on the repository, to update it.</a:t>
            </a:r>
          </a:p>
          <a:p>
            <a:pPr lvl="1" algn="just"/>
            <a:r>
              <a:rPr lang="en-US" sz="2800" b="1" dirty="0"/>
              <a:t>There are other university documentations such as handbooks, brochures and archival documents that may be found at the repository. You will find other documents of the library here as well.  Download your Library Handbook, Library Newsletter and other library documents from the university repository.</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40</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3242586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122136"/>
            <a:ext cx="10515600" cy="3402823"/>
          </a:xfrm>
        </p:spPr>
        <p:txBody>
          <a:bodyPr/>
          <a:lstStyle/>
          <a:p>
            <a:pPr algn="just"/>
            <a:r>
              <a:rPr lang="en-US" sz="3200" b="1" dirty="0"/>
              <a:t>Academic Publications: Repository (Continuation)</a:t>
            </a:r>
          </a:p>
          <a:p>
            <a:pPr lvl="1" algn="just"/>
            <a:r>
              <a:rPr lang="en-US" sz="2800" b="1" dirty="0"/>
              <a:t>If you are a writer and could write something interesting for inclusion in our repository, send such (together with your details) to </a:t>
            </a:r>
            <a:r>
              <a:rPr lang="en-US" sz="2800" b="1" dirty="0">
                <a:hlinkClick r:id="rId2"/>
              </a:rPr>
              <a:t>repository@csuc.edu.gh</a:t>
            </a:r>
            <a:r>
              <a:rPr lang="en-US" sz="2800" b="1" dirty="0"/>
              <a:t> and you will be contacted.</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41</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RESOURCES</a:t>
            </a:r>
          </a:p>
        </p:txBody>
      </p:sp>
    </p:spTree>
    <p:extLst>
      <p:ext uri="{BB962C8B-B14F-4D97-AF65-F5344CB8AC3E}">
        <p14:creationId xmlns:p14="http://schemas.microsoft.com/office/powerpoint/2010/main" val="2449535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3512913"/>
            <a:ext cx="10515600" cy="2802030"/>
          </a:xfrm>
        </p:spPr>
        <p:txBody>
          <a:bodyPr/>
          <a:lstStyle/>
          <a:p>
            <a:pPr algn="just"/>
            <a:r>
              <a:rPr lang="en-US" sz="3200" b="1" dirty="0"/>
              <a:t>Personal Librarian Service</a:t>
            </a:r>
          </a:p>
          <a:p>
            <a:pPr algn="just"/>
            <a:r>
              <a:rPr lang="en-US" sz="3200" b="1" dirty="0"/>
              <a:t>Library Training Sessions</a:t>
            </a:r>
          </a:p>
          <a:p>
            <a:pPr algn="just"/>
            <a:r>
              <a:rPr lang="en-US" sz="3200" b="1" dirty="0"/>
              <a:t>Literature Assistance Services</a:t>
            </a:r>
          </a:p>
          <a:p>
            <a:pPr algn="just"/>
            <a:r>
              <a:rPr lang="en-US" sz="3200" b="1" dirty="0"/>
              <a:t>Research Assistance Services</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42</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9317179" cy="646331"/>
          </a:xfrm>
          <a:prstGeom prst="rect">
            <a:avLst/>
          </a:prstGeom>
          <a:noFill/>
        </p:spPr>
        <p:txBody>
          <a:bodyPr wrap="square" rtlCol="0">
            <a:spAutoFit/>
          </a:bodyPr>
          <a:lstStyle/>
          <a:p>
            <a:r>
              <a:rPr lang="en-US" sz="3600" b="1" i="1" u="sng" dirty="0"/>
              <a:t>LIBRARY SERVICES</a:t>
            </a:r>
          </a:p>
        </p:txBody>
      </p:sp>
      <p:sp>
        <p:nvSpPr>
          <p:cNvPr id="9" name="TextBox 8">
            <a:extLst>
              <a:ext uri="{FF2B5EF4-FFF2-40B4-BE49-F238E27FC236}">
                <a16:creationId xmlns:a16="http://schemas.microsoft.com/office/drawing/2014/main" xmlns="" id="{59B6DA41-3531-4385-A694-B8709178AE90}"/>
              </a:ext>
            </a:extLst>
          </p:cNvPr>
          <p:cNvSpPr txBox="1"/>
          <p:nvPr/>
        </p:nvSpPr>
        <p:spPr>
          <a:xfrm>
            <a:off x="609600" y="2077506"/>
            <a:ext cx="10965870" cy="1200329"/>
          </a:xfrm>
          <a:prstGeom prst="rect">
            <a:avLst/>
          </a:prstGeom>
          <a:noFill/>
        </p:spPr>
        <p:txBody>
          <a:bodyPr wrap="square" rtlCol="0">
            <a:spAutoFit/>
          </a:bodyPr>
          <a:lstStyle/>
          <a:p>
            <a:r>
              <a:rPr lang="en-US" sz="3600" b="1" i="1" dirty="0"/>
              <a:t>In order to effective use the library resources, some services are provided by the library as listed below:</a:t>
            </a:r>
          </a:p>
        </p:txBody>
      </p:sp>
    </p:spTree>
    <p:extLst>
      <p:ext uri="{BB962C8B-B14F-4D97-AF65-F5344CB8AC3E}">
        <p14:creationId xmlns:p14="http://schemas.microsoft.com/office/powerpoint/2010/main" val="2583782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072327"/>
            <a:ext cx="10515600" cy="2802030"/>
          </a:xfrm>
        </p:spPr>
        <p:txBody>
          <a:bodyPr/>
          <a:lstStyle/>
          <a:p>
            <a:pPr algn="just"/>
            <a:r>
              <a:rPr lang="en-US" sz="3200" b="1" dirty="0"/>
              <a:t>Service provided under this is meant to give a patron a university life-time assistance in information search and use.</a:t>
            </a:r>
          </a:p>
          <a:p>
            <a:pPr algn="just"/>
            <a:r>
              <a:rPr lang="en-US" sz="3200" b="1" dirty="0"/>
              <a:t>Your personal library will help you throughout your stay here at CSUC.</a:t>
            </a:r>
          </a:p>
          <a:p>
            <a:pPr algn="just"/>
            <a:r>
              <a:rPr lang="en-US" sz="3200" b="1" dirty="0"/>
              <a:t>Personal Librarians are assigned every year, so that each student will have a different personal librarian in a year.</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43</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10390560" cy="1200329"/>
          </a:xfrm>
          <a:prstGeom prst="rect">
            <a:avLst/>
          </a:prstGeom>
          <a:noFill/>
        </p:spPr>
        <p:txBody>
          <a:bodyPr wrap="square" rtlCol="0">
            <a:spAutoFit/>
          </a:bodyPr>
          <a:lstStyle/>
          <a:p>
            <a:r>
              <a:rPr lang="en-US" sz="3600" b="1" i="1" u="sng" dirty="0"/>
              <a:t>LIBRARY SERVICES	-	</a:t>
            </a:r>
            <a:r>
              <a:rPr lang="en-US" sz="3600" b="1" u="sng" cap="small" dirty="0"/>
              <a:t>Personal Librarian Service</a:t>
            </a:r>
          </a:p>
          <a:p>
            <a:endParaRPr lang="en-US" sz="3600" b="1" i="1" u="sng" dirty="0"/>
          </a:p>
        </p:txBody>
      </p:sp>
    </p:spTree>
    <p:extLst>
      <p:ext uri="{BB962C8B-B14F-4D97-AF65-F5344CB8AC3E}">
        <p14:creationId xmlns:p14="http://schemas.microsoft.com/office/powerpoint/2010/main" val="321237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072327"/>
            <a:ext cx="10515600" cy="2802030"/>
          </a:xfrm>
        </p:spPr>
        <p:txBody>
          <a:bodyPr/>
          <a:lstStyle/>
          <a:p>
            <a:pPr algn="just"/>
            <a:r>
              <a:rPr lang="en-US" sz="3200" b="1" dirty="0"/>
              <a:t>To know your personal librarian, kindly contact the librarian.  It is important that students show a need for a personal library, otherwise they are not assigned one.  Thus even though you may be registered automatically to use the library, you may not have a personal librarian.</a:t>
            </a:r>
          </a:p>
          <a:p>
            <a:pPr algn="just"/>
            <a:r>
              <a:rPr lang="en-US" sz="3200" b="1" dirty="0"/>
              <a:t>Personal librarians will help with information searching and general library use.  They will also take you through topics that have been treated in training sessions if you need further assistance.</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44</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80010" y="1333041"/>
            <a:ext cx="12469440" cy="1200329"/>
          </a:xfrm>
          <a:prstGeom prst="rect">
            <a:avLst/>
          </a:prstGeom>
          <a:noFill/>
        </p:spPr>
        <p:txBody>
          <a:bodyPr wrap="square" rtlCol="0">
            <a:spAutoFit/>
          </a:bodyPr>
          <a:lstStyle/>
          <a:p>
            <a:r>
              <a:rPr lang="en-US" sz="3600" b="1" i="1" u="sng" dirty="0"/>
              <a:t>LIBRARY SERVICES	-	</a:t>
            </a:r>
            <a:r>
              <a:rPr lang="en-US" sz="3600" b="1" u="sng" cap="small" dirty="0"/>
              <a:t>Personal Librarian Service (Continuation)</a:t>
            </a:r>
          </a:p>
          <a:p>
            <a:endParaRPr lang="en-US" sz="3600" b="1" i="1" u="sng" dirty="0"/>
          </a:p>
        </p:txBody>
      </p:sp>
    </p:spTree>
    <p:extLst>
      <p:ext uri="{BB962C8B-B14F-4D97-AF65-F5344CB8AC3E}">
        <p14:creationId xmlns:p14="http://schemas.microsoft.com/office/powerpoint/2010/main" val="3864095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072327"/>
            <a:ext cx="10515600" cy="2802030"/>
          </a:xfrm>
        </p:spPr>
        <p:txBody>
          <a:bodyPr/>
          <a:lstStyle/>
          <a:p>
            <a:pPr algn="just"/>
            <a:r>
              <a:rPr lang="en-US" sz="3200" b="1" dirty="0"/>
              <a:t>The library organizes periodic training sessions for the entire CSUC academic community.</a:t>
            </a:r>
          </a:p>
          <a:p>
            <a:pPr algn="just"/>
            <a:r>
              <a:rPr lang="en-US" sz="3200" b="1" dirty="0"/>
              <a:t>Students are organized into levels and departments for the training sessions.</a:t>
            </a:r>
          </a:p>
          <a:p>
            <a:pPr algn="just"/>
            <a:r>
              <a:rPr lang="en-US" sz="3200" b="1" dirty="0"/>
              <a:t>A timetable, indicating the details of the training, can be seen on campus notice boards and can also be downloaded (in PDF) from the library section of the university website.</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45</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10390560" cy="1200329"/>
          </a:xfrm>
          <a:prstGeom prst="rect">
            <a:avLst/>
          </a:prstGeom>
          <a:noFill/>
        </p:spPr>
        <p:txBody>
          <a:bodyPr wrap="square" rtlCol="0">
            <a:spAutoFit/>
          </a:bodyPr>
          <a:lstStyle/>
          <a:p>
            <a:r>
              <a:rPr lang="en-US" sz="3600" b="1" i="1" u="sng" dirty="0"/>
              <a:t>LIBRARY SERVICES	-	</a:t>
            </a:r>
            <a:r>
              <a:rPr lang="en-US" sz="3600" b="1" u="sng" cap="small" dirty="0"/>
              <a:t>Training Sessions</a:t>
            </a:r>
          </a:p>
          <a:p>
            <a:endParaRPr lang="en-US" sz="3600" b="1" i="1" u="sng" dirty="0"/>
          </a:p>
        </p:txBody>
      </p:sp>
    </p:spTree>
    <p:extLst>
      <p:ext uri="{BB962C8B-B14F-4D97-AF65-F5344CB8AC3E}">
        <p14:creationId xmlns:p14="http://schemas.microsoft.com/office/powerpoint/2010/main" val="1039541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072327"/>
            <a:ext cx="10515600" cy="2802030"/>
          </a:xfrm>
        </p:spPr>
        <p:txBody>
          <a:bodyPr/>
          <a:lstStyle/>
          <a:p>
            <a:pPr algn="just"/>
            <a:r>
              <a:rPr lang="en-US" sz="3200" b="1" dirty="0"/>
              <a:t>Training sessions cover topics in the following major areas:</a:t>
            </a:r>
          </a:p>
          <a:p>
            <a:pPr lvl="1" algn="just"/>
            <a:r>
              <a:rPr lang="en-US" sz="2800" b="1" dirty="0"/>
              <a:t>Information Literacy</a:t>
            </a:r>
          </a:p>
          <a:p>
            <a:pPr lvl="1" algn="just"/>
            <a:r>
              <a:rPr lang="en-US" sz="2800" b="1" dirty="0"/>
              <a:t>Basic Computer Skills for Research</a:t>
            </a:r>
          </a:p>
          <a:p>
            <a:pPr lvl="1" algn="just"/>
            <a:r>
              <a:rPr lang="en-US" sz="2800" b="1" dirty="0"/>
              <a:t>Reference Tools for Research</a:t>
            </a:r>
          </a:p>
          <a:p>
            <a:pPr lvl="1" algn="just"/>
            <a:r>
              <a:rPr lang="en-US" sz="2800" b="1" dirty="0"/>
              <a:t>Academic Integrity</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46</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273630" y="1333041"/>
            <a:ext cx="11076360" cy="1200329"/>
          </a:xfrm>
          <a:prstGeom prst="rect">
            <a:avLst/>
          </a:prstGeom>
          <a:noFill/>
        </p:spPr>
        <p:txBody>
          <a:bodyPr wrap="square" rtlCol="0">
            <a:spAutoFit/>
          </a:bodyPr>
          <a:lstStyle/>
          <a:p>
            <a:r>
              <a:rPr lang="en-US" sz="3600" b="1" i="1" u="sng" dirty="0"/>
              <a:t>LIBRARY SERVICES	-	</a:t>
            </a:r>
            <a:r>
              <a:rPr lang="en-US" sz="3600" b="1" u="sng" cap="small" dirty="0"/>
              <a:t>Training Sessions (Continuation)</a:t>
            </a:r>
          </a:p>
          <a:p>
            <a:endParaRPr lang="en-US" sz="3600" b="1" i="1" u="sng" dirty="0"/>
          </a:p>
        </p:txBody>
      </p:sp>
    </p:spTree>
    <p:extLst>
      <p:ext uri="{BB962C8B-B14F-4D97-AF65-F5344CB8AC3E}">
        <p14:creationId xmlns:p14="http://schemas.microsoft.com/office/powerpoint/2010/main" val="3547537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2072327"/>
            <a:ext cx="10515600" cy="2802030"/>
          </a:xfrm>
        </p:spPr>
        <p:txBody>
          <a:bodyPr/>
          <a:lstStyle/>
          <a:p>
            <a:pPr algn="just"/>
            <a:r>
              <a:rPr lang="en-US" sz="3200" b="1" dirty="0"/>
              <a:t>Information Literacy (IL): IL seeks to give an overview of how to search for information, in our contemporary world of IT advancement and new discoveries.</a:t>
            </a:r>
          </a:p>
          <a:p>
            <a:pPr algn="just"/>
            <a:r>
              <a:rPr lang="en-US" sz="3200" b="1" dirty="0"/>
              <a:t>Basic Computing Skills for Research: This is meant to have a hands on training on the use the computer in today’s information search.</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47</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7E07113F-942B-4010-8B16-A9E6BA227E1A}"/>
              </a:ext>
            </a:extLst>
          </p:cNvPr>
          <p:cNvSpPr txBox="1"/>
          <p:nvPr/>
        </p:nvSpPr>
        <p:spPr>
          <a:xfrm>
            <a:off x="273630" y="1333041"/>
            <a:ext cx="11076360" cy="1200329"/>
          </a:xfrm>
          <a:prstGeom prst="rect">
            <a:avLst/>
          </a:prstGeom>
          <a:noFill/>
        </p:spPr>
        <p:txBody>
          <a:bodyPr wrap="square" rtlCol="0">
            <a:spAutoFit/>
          </a:bodyPr>
          <a:lstStyle/>
          <a:p>
            <a:r>
              <a:rPr lang="en-US" sz="3600" b="1" i="1" u="sng" dirty="0"/>
              <a:t>LIBRARY SERVICES	-	</a:t>
            </a:r>
            <a:r>
              <a:rPr lang="en-US" sz="3600" b="1" u="sng" cap="small" dirty="0"/>
              <a:t>Training Sessions (Continuation)</a:t>
            </a:r>
          </a:p>
          <a:p>
            <a:endParaRPr lang="en-US" sz="3600" b="1" i="1" u="sng" dirty="0"/>
          </a:p>
        </p:txBody>
      </p:sp>
    </p:spTree>
    <p:extLst>
      <p:ext uri="{BB962C8B-B14F-4D97-AF65-F5344CB8AC3E}">
        <p14:creationId xmlns:p14="http://schemas.microsoft.com/office/powerpoint/2010/main" val="491074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1923737"/>
            <a:ext cx="10515600" cy="2802030"/>
          </a:xfrm>
        </p:spPr>
        <p:txBody>
          <a:bodyPr/>
          <a:lstStyle/>
          <a:p>
            <a:pPr algn="just"/>
            <a:r>
              <a:rPr lang="en-US" sz="3200" b="1" dirty="0"/>
              <a:t>Reference Tools for Research: This training session introduces patrons to three groups of software for research as follows:</a:t>
            </a:r>
          </a:p>
          <a:p>
            <a:pPr lvl="1" algn="just"/>
            <a:r>
              <a:rPr lang="en-US" sz="2800" b="1" dirty="0"/>
              <a:t>Research Organization and Reference tools such as Zotero and Mendeley.</a:t>
            </a:r>
          </a:p>
          <a:p>
            <a:pPr lvl="1" algn="just"/>
            <a:r>
              <a:rPr lang="en-US" sz="2800" b="1" dirty="0"/>
              <a:t>Research Data Analysis tools such as SPSS and the R Statistical Software.</a:t>
            </a:r>
          </a:p>
          <a:p>
            <a:pPr marL="228600" lvl="1" algn="just">
              <a:spcBef>
                <a:spcPts val="1000"/>
              </a:spcBef>
            </a:pPr>
            <a:r>
              <a:rPr lang="en-US" sz="3200" b="1" dirty="0"/>
              <a:t>Academic Integrity: This trainings session is mean to give students an appreciation of academic integrity.  Tools such as Turnitin and Dupli Checker are used here.</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48</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4A1CA909-8CE7-4670-BFBC-DE12C3D9794E}"/>
              </a:ext>
            </a:extLst>
          </p:cNvPr>
          <p:cNvSpPr txBox="1"/>
          <p:nvPr/>
        </p:nvSpPr>
        <p:spPr>
          <a:xfrm>
            <a:off x="273630" y="1333041"/>
            <a:ext cx="11076360" cy="1200329"/>
          </a:xfrm>
          <a:prstGeom prst="rect">
            <a:avLst/>
          </a:prstGeom>
          <a:noFill/>
        </p:spPr>
        <p:txBody>
          <a:bodyPr wrap="square" rtlCol="0">
            <a:spAutoFit/>
          </a:bodyPr>
          <a:lstStyle/>
          <a:p>
            <a:r>
              <a:rPr lang="en-US" sz="3600" b="1" i="1" u="sng" dirty="0"/>
              <a:t>LIBRARY SERVICES	-	</a:t>
            </a:r>
            <a:r>
              <a:rPr lang="en-US" sz="3600" b="1" u="sng" cap="small" dirty="0"/>
              <a:t>Training Sessions (Continuation)</a:t>
            </a:r>
          </a:p>
          <a:p>
            <a:endParaRPr lang="en-US" sz="3600" b="1" i="1" u="sng" dirty="0"/>
          </a:p>
        </p:txBody>
      </p:sp>
    </p:spTree>
    <p:extLst>
      <p:ext uri="{BB962C8B-B14F-4D97-AF65-F5344CB8AC3E}">
        <p14:creationId xmlns:p14="http://schemas.microsoft.com/office/powerpoint/2010/main" val="258225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1923737"/>
            <a:ext cx="10515600" cy="2802030"/>
          </a:xfrm>
        </p:spPr>
        <p:txBody>
          <a:bodyPr/>
          <a:lstStyle/>
          <a:p>
            <a:pPr algn="just"/>
            <a:r>
              <a:rPr lang="en-US" sz="3200" b="1" dirty="0"/>
              <a:t>Literatures Assistance services is where the library assist patrons with seeking relevant information sources for their literature review.  A step further is taken in giving patrons direct literature, according to their needs and requirements.</a:t>
            </a:r>
          </a:p>
          <a:p>
            <a:pPr algn="just"/>
            <a:r>
              <a:rPr lang="en-US" sz="3200" b="1" dirty="0"/>
              <a:t>To use our literature assistant service, kindly fill the online form for this found at the library section of the university website.</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49</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4A1CA909-8CE7-4670-BFBC-DE12C3D9794E}"/>
              </a:ext>
            </a:extLst>
          </p:cNvPr>
          <p:cNvSpPr txBox="1"/>
          <p:nvPr/>
        </p:nvSpPr>
        <p:spPr>
          <a:xfrm>
            <a:off x="273630" y="1333041"/>
            <a:ext cx="11076360" cy="1200329"/>
          </a:xfrm>
          <a:prstGeom prst="rect">
            <a:avLst/>
          </a:prstGeom>
          <a:noFill/>
        </p:spPr>
        <p:txBody>
          <a:bodyPr wrap="square" rtlCol="0">
            <a:spAutoFit/>
          </a:bodyPr>
          <a:lstStyle/>
          <a:p>
            <a:r>
              <a:rPr lang="en-US" sz="3600" b="1" i="1" u="sng" dirty="0"/>
              <a:t>LIBRARY SERVICES	-	</a:t>
            </a:r>
            <a:r>
              <a:rPr lang="en-US" sz="3600" b="1" u="sng" cap="small" dirty="0"/>
              <a:t>Literature Assistance Services</a:t>
            </a:r>
          </a:p>
          <a:p>
            <a:endParaRPr lang="en-US" sz="3600" b="1" i="1" u="sng" dirty="0"/>
          </a:p>
        </p:txBody>
      </p:sp>
    </p:spTree>
    <p:extLst>
      <p:ext uri="{BB962C8B-B14F-4D97-AF65-F5344CB8AC3E}">
        <p14:creationId xmlns:p14="http://schemas.microsoft.com/office/powerpoint/2010/main" val="97544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THE LIBRARY HANDBOOK</a:t>
            </a:r>
          </a:p>
        </p:txBody>
      </p:sp>
      <p:sp>
        <p:nvSpPr>
          <p:cNvPr id="3" name="Content Placeholder 2"/>
          <p:cNvSpPr>
            <a:spLocks noGrp="1"/>
          </p:cNvSpPr>
          <p:nvPr>
            <p:ph idx="1"/>
          </p:nvPr>
        </p:nvSpPr>
        <p:spPr>
          <a:xfrm>
            <a:off x="616530" y="1696318"/>
            <a:ext cx="10515600" cy="4351336"/>
          </a:xfrm>
        </p:spPr>
        <p:txBody>
          <a:bodyPr/>
          <a:lstStyle/>
          <a:p>
            <a:pPr algn="just"/>
            <a:r>
              <a:rPr lang="en-US" sz="3200" b="1" dirty="0"/>
              <a:t>YOU ARE ENTITLED TO A LIBRARY HANDBOOK THAT YOU MAY DOWNLOAD FROM THE UNIVERSITY WEBSITE, UNDER THE LIBRARY SECTION.  THIS IS YOUR GUIDE TO USE THE CHAPMAN LIBRARY</a:t>
            </a:r>
          </a:p>
          <a:p>
            <a:pPr algn="just"/>
            <a:r>
              <a:rPr lang="en-US" sz="3200" b="1" dirty="0"/>
              <a:t>THE LIBRARY HANDBOOK HAS BEEN SUMMARIZED INTO THE ENSUING PRESENTATION.</a:t>
            </a:r>
          </a:p>
        </p:txBody>
      </p:sp>
      <p:sp>
        <p:nvSpPr>
          <p:cNvPr id="4" name="TextBox 3">
            <a:extLst>
              <a:ext uri="{FF2B5EF4-FFF2-40B4-BE49-F238E27FC236}">
                <a16:creationId xmlns:a16="http://schemas.microsoft.com/office/drawing/2014/main" xmlns="" id="{BD81CFC9-CD8D-46F1-B5CA-BA81FDC2CC7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5</a:t>
            </a:fld>
            <a:r>
              <a:rPr lang="en-US" b="1" dirty="0">
                <a:solidFill>
                  <a:schemeClr val="bg1"/>
                </a:solidFill>
              </a:rPr>
              <a:t> of 25</a:t>
            </a:r>
          </a:p>
        </p:txBody>
      </p:sp>
      <p:pic>
        <p:nvPicPr>
          <p:cNvPr id="5" name="Picture 4">
            <a:extLst>
              <a:ext uri="{FF2B5EF4-FFF2-40B4-BE49-F238E27FC236}">
                <a16:creationId xmlns:a16="http://schemas.microsoft.com/office/drawing/2014/main" xmlns="" id="{E0DF0540-DE91-401A-B0B7-D786D55CE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6" name="Rectangle 5">
            <a:extLst>
              <a:ext uri="{FF2B5EF4-FFF2-40B4-BE49-F238E27FC236}">
                <a16:creationId xmlns:a16="http://schemas.microsoft.com/office/drawing/2014/main" xmlns="" id="{903AA731-0D77-4851-8F97-07D84AAECC24}"/>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863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RESOURCES AND SERVICES</a:t>
            </a:r>
          </a:p>
        </p:txBody>
      </p:sp>
      <p:sp>
        <p:nvSpPr>
          <p:cNvPr id="3" name="Content Placeholder 2"/>
          <p:cNvSpPr>
            <a:spLocks noGrp="1"/>
          </p:cNvSpPr>
          <p:nvPr>
            <p:ph idx="1"/>
          </p:nvPr>
        </p:nvSpPr>
        <p:spPr>
          <a:xfrm>
            <a:off x="616530" y="1923737"/>
            <a:ext cx="10515600" cy="2802030"/>
          </a:xfrm>
        </p:spPr>
        <p:txBody>
          <a:bodyPr/>
          <a:lstStyle/>
          <a:p>
            <a:pPr algn="just"/>
            <a:r>
              <a:rPr lang="en-US" sz="3200" b="1" dirty="0"/>
              <a:t>Literatures Assistance services provides patrons with their research work, be them final thesis or staff publications, as their needs and requirements may be.</a:t>
            </a:r>
          </a:p>
          <a:p>
            <a:pPr algn="just"/>
            <a:r>
              <a:rPr lang="en-US" sz="3200" b="1" dirty="0"/>
              <a:t>To use our research assistant service, kindly fill the online form for this found at the library section of the university website.</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50</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4A1CA909-8CE7-4670-BFBC-DE12C3D9794E}"/>
              </a:ext>
            </a:extLst>
          </p:cNvPr>
          <p:cNvSpPr txBox="1"/>
          <p:nvPr/>
        </p:nvSpPr>
        <p:spPr>
          <a:xfrm>
            <a:off x="273630" y="1333041"/>
            <a:ext cx="11076360" cy="1200329"/>
          </a:xfrm>
          <a:prstGeom prst="rect">
            <a:avLst/>
          </a:prstGeom>
          <a:noFill/>
        </p:spPr>
        <p:txBody>
          <a:bodyPr wrap="square" rtlCol="0">
            <a:spAutoFit/>
          </a:bodyPr>
          <a:lstStyle/>
          <a:p>
            <a:r>
              <a:rPr lang="en-US" sz="3600" b="1" i="1" u="sng" dirty="0"/>
              <a:t>LIBRARY SERVICES	-	</a:t>
            </a:r>
            <a:r>
              <a:rPr lang="en-US" sz="3600" b="1" u="sng" cap="small" dirty="0"/>
              <a:t>Research Assistance Services</a:t>
            </a:r>
          </a:p>
          <a:p>
            <a:endParaRPr lang="en-US" sz="3600" b="1" i="1" u="sng" dirty="0"/>
          </a:p>
        </p:txBody>
      </p:sp>
    </p:spTree>
    <p:extLst>
      <p:ext uri="{BB962C8B-B14F-4D97-AF65-F5344CB8AC3E}">
        <p14:creationId xmlns:p14="http://schemas.microsoft.com/office/powerpoint/2010/main" val="192010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AUXILIARY SERVICES</a:t>
            </a:r>
          </a:p>
        </p:txBody>
      </p:sp>
      <p:sp>
        <p:nvSpPr>
          <p:cNvPr id="3" name="Content Placeholder 2"/>
          <p:cNvSpPr>
            <a:spLocks noGrp="1"/>
          </p:cNvSpPr>
          <p:nvPr>
            <p:ph idx="1"/>
          </p:nvPr>
        </p:nvSpPr>
        <p:spPr>
          <a:xfrm>
            <a:off x="616530" y="1923737"/>
            <a:ext cx="10515600" cy="1505263"/>
          </a:xfrm>
        </p:spPr>
        <p:txBody>
          <a:bodyPr/>
          <a:lstStyle/>
          <a:p>
            <a:pPr algn="just"/>
            <a:r>
              <a:rPr lang="en-US" sz="3200" b="1" dirty="0"/>
              <a:t>Auxiliary Services are accessory services, that on a whole contribute to your comfortable stay at CSUC.  At the library, auxiliary services include:</a:t>
            </a:r>
            <a:endParaRPr lang="en-US" sz="2800" b="1" dirty="0"/>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51</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4A1CA909-8CE7-4670-BFBC-DE12C3D9794E}"/>
              </a:ext>
            </a:extLst>
          </p:cNvPr>
          <p:cNvSpPr txBox="1"/>
          <p:nvPr/>
        </p:nvSpPr>
        <p:spPr>
          <a:xfrm>
            <a:off x="273630" y="1333041"/>
            <a:ext cx="11076360" cy="646331"/>
          </a:xfrm>
          <a:prstGeom prst="rect">
            <a:avLst/>
          </a:prstGeom>
          <a:noFill/>
        </p:spPr>
        <p:txBody>
          <a:bodyPr wrap="square" rtlCol="0">
            <a:spAutoFit/>
          </a:bodyPr>
          <a:lstStyle/>
          <a:p>
            <a:r>
              <a:rPr lang="en-US" sz="3600" b="1" i="1" u="sng" cap="small" dirty="0"/>
              <a:t>DEFINITION</a:t>
            </a:r>
            <a:endParaRPr lang="en-US" sz="3600" b="1" u="sng" cap="small" dirty="0"/>
          </a:p>
        </p:txBody>
      </p:sp>
      <p:sp>
        <p:nvSpPr>
          <p:cNvPr id="10" name="Content Placeholder 2">
            <a:extLst>
              <a:ext uri="{FF2B5EF4-FFF2-40B4-BE49-F238E27FC236}">
                <a16:creationId xmlns:a16="http://schemas.microsoft.com/office/drawing/2014/main" xmlns="" id="{FE1EABB5-6B2A-4591-8063-14451115280F}"/>
              </a:ext>
            </a:extLst>
          </p:cNvPr>
          <p:cNvSpPr txBox="1">
            <a:spLocks/>
          </p:cNvSpPr>
          <p:nvPr/>
        </p:nvSpPr>
        <p:spPr>
          <a:xfrm>
            <a:off x="2095501" y="3495153"/>
            <a:ext cx="5479470" cy="2143132"/>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eaLnBrk="1" fontAlgn="auto" latinLnBrk="0"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mn-ea"/>
                <a:cs typeface="+mn-cs"/>
              </a:defRPr>
            </a:lvl1pPr>
            <a:lvl2pPr marL="685800" marR="0" lvl="1" indent="-228600" algn="l" defTabSz="914400" rtl="0" eaLnBrk="1" fontAlgn="auto" latinLnBrk="0"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mn-ea"/>
                <a:cs typeface="+mn-cs"/>
              </a:defRPr>
            </a:lvl2pPr>
            <a:lvl3pPr marL="1143000" marR="0" lvl="2" indent="-228600" algn="l" defTabSz="914400" rtl="0" eaLnBrk="1" fontAlgn="auto" latinLnBrk="0"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mn-ea"/>
                <a:cs typeface="+mn-cs"/>
              </a:defRPr>
            </a:lvl3pPr>
            <a:lvl4pPr marL="1600200" marR="0" lvl="3"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4pPr>
            <a:lvl5pPr marL="2057400" marR="0" lvl="4"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en-US" sz="2800" b="1" dirty="0"/>
              <a:t>Photocopying</a:t>
            </a:r>
          </a:p>
          <a:p>
            <a:pPr lvl="1" algn="just"/>
            <a:r>
              <a:rPr lang="en-US" sz="2800" b="1" dirty="0"/>
              <a:t>Printing</a:t>
            </a:r>
          </a:p>
          <a:p>
            <a:pPr lvl="1" algn="just"/>
            <a:r>
              <a:rPr lang="en-US" sz="2800" b="1" dirty="0"/>
              <a:t>Scanning</a:t>
            </a:r>
          </a:p>
          <a:p>
            <a:pPr lvl="1" algn="just"/>
            <a:r>
              <a:rPr lang="en-US" sz="2800" b="1" dirty="0"/>
              <a:t>Lamination</a:t>
            </a:r>
          </a:p>
        </p:txBody>
      </p:sp>
      <p:sp>
        <p:nvSpPr>
          <p:cNvPr id="11" name="Content Placeholder 2">
            <a:extLst>
              <a:ext uri="{FF2B5EF4-FFF2-40B4-BE49-F238E27FC236}">
                <a16:creationId xmlns:a16="http://schemas.microsoft.com/office/drawing/2014/main" xmlns="" id="{787BBBAE-DC20-4939-923A-6BC35E7AC09C}"/>
              </a:ext>
            </a:extLst>
          </p:cNvPr>
          <p:cNvSpPr txBox="1">
            <a:spLocks/>
          </p:cNvSpPr>
          <p:nvPr/>
        </p:nvSpPr>
        <p:spPr>
          <a:xfrm>
            <a:off x="5811810" y="3495153"/>
            <a:ext cx="5479470" cy="2143132"/>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eaLnBrk="1" fontAlgn="auto" latinLnBrk="0"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mn-ea"/>
                <a:cs typeface="+mn-cs"/>
              </a:defRPr>
            </a:lvl1pPr>
            <a:lvl2pPr marL="685800" marR="0" lvl="1" indent="-228600" algn="l" defTabSz="914400" rtl="0" eaLnBrk="1" fontAlgn="auto" latinLnBrk="0"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mn-ea"/>
                <a:cs typeface="+mn-cs"/>
              </a:defRPr>
            </a:lvl2pPr>
            <a:lvl3pPr marL="1143000" marR="0" lvl="2" indent="-228600" algn="l" defTabSz="914400" rtl="0" eaLnBrk="1" fontAlgn="auto" latinLnBrk="0"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mn-ea"/>
                <a:cs typeface="+mn-cs"/>
              </a:defRPr>
            </a:lvl3pPr>
            <a:lvl4pPr marL="1600200" marR="0" lvl="3"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4pPr>
            <a:lvl5pPr marL="2057400" marR="0" lvl="4"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en-US" sz="2800" b="1" dirty="0"/>
              <a:t>Binding</a:t>
            </a:r>
          </a:p>
          <a:p>
            <a:pPr lvl="1" algn="just"/>
            <a:r>
              <a:rPr lang="en-US" sz="2800" b="1" dirty="0"/>
              <a:t>Type Setting</a:t>
            </a:r>
          </a:p>
          <a:p>
            <a:pPr lvl="1" algn="just"/>
            <a:r>
              <a:rPr lang="en-US" sz="2800" b="1" dirty="0"/>
              <a:t>Video Editing</a:t>
            </a:r>
          </a:p>
        </p:txBody>
      </p:sp>
      <p:sp>
        <p:nvSpPr>
          <p:cNvPr id="12" name="Content Placeholder 2">
            <a:extLst>
              <a:ext uri="{FF2B5EF4-FFF2-40B4-BE49-F238E27FC236}">
                <a16:creationId xmlns:a16="http://schemas.microsoft.com/office/drawing/2014/main" xmlns="" id="{89FC956E-C747-47B7-AF1A-EE919D805484}"/>
              </a:ext>
            </a:extLst>
          </p:cNvPr>
          <p:cNvSpPr txBox="1">
            <a:spLocks/>
          </p:cNvSpPr>
          <p:nvPr/>
        </p:nvSpPr>
        <p:spPr>
          <a:xfrm>
            <a:off x="616530" y="5348363"/>
            <a:ext cx="10515600" cy="1505263"/>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eaLnBrk="1" fontAlgn="auto" latinLnBrk="0"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mn-ea"/>
                <a:cs typeface="+mn-cs"/>
              </a:defRPr>
            </a:lvl1pPr>
            <a:lvl2pPr marL="685800" marR="0" lvl="1" indent="-228600" algn="l" defTabSz="914400" rtl="0" eaLnBrk="1" fontAlgn="auto" latinLnBrk="0"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mn-ea"/>
                <a:cs typeface="+mn-cs"/>
              </a:defRPr>
            </a:lvl2pPr>
            <a:lvl3pPr marL="1143000" marR="0" lvl="2" indent="-228600" algn="l" defTabSz="914400" rtl="0" eaLnBrk="1" fontAlgn="auto" latinLnBrk="0"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mn-ea"/>
                <a:cs typeface="+mn-cs"/>
              </a:defRPr>
            </a:lvl3pPr>
            <a:lvl4pPr marL="1600200" marR="0" lvl="3"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4pPr>
            <a:lvl5pPr marL="2057400" marR="0" lvl="4"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b="1" dirty="0"/>
              <a:t>Auxiliary Services come at a fee.  Please consult the library for details on this.</a:t>
            </a:r>
            <a:endParaRPr lang="en-US" b="1" dirty="0"/>
          </a:p>
        </p:txBody>
      </p:sp>
    </p:spTree>
    <p:extLst>
      <p:ext uri="{BB962C8B-B14F-4D97-AF65-F5344CB8AC3E}">
        <p14:creationId xmlns:p14="http://schemas.microsoft.com/office/powerpoint/2010/main" val="560143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AND SOCIAL MEDIA</a:t>
            </a:r>
          </a:p>
        </p:txBody>
      </p:sp>
      <p:sp>
        <p:nvSpPr>
          <p:cNvPr id="3" name="Content Placeholder 2"/>
          <p:cNvSpPr>
            <a:spLocks noGrp="1"/>
          </p:cNvSpPr>
          <p:nvPr>
            <p:ph idx="1"/>
          </p:nvPr>
        </p:nvSpPr>
        <p:spPr>
          <a:xfrm>
            <a:off x="616530" y="1923737"/>
            <a:ext cx="10515600" cy="1505263"/>
          </a:xfrm>
        </p:spPr>
        <p:txBody>
          <a:bodyPr/>
          <a:lstStyle/>
          <a:p>
            <a:pPr algn="just"/>
            <a:r>
              <a:rPr lang="en-US" sz="3200" b="1" dirty="0"/>
              <a:t>The world today has many who depend on Information Technology tools for virtual all aspects of life.</a:t>
            </a:r>
            <a:endParaRPr lang="en-US" b="1" dirty="0"/>
          </a:p>
          <a:p>
            <a:pPr algn="just"/>
            <a:r>
              <a:rPr lang="en-US" sz="3200" b="1" dirty="0"/>
              <a:t>Indeed the world today is oiled by technology.</a:t>
            </a:r>
          </a:p>
          <a:p>
            <a:pPr algn="just"/>
            <a:r>
              <a:rPr lang="en-US" sz="3200" b="1" dirty="0"/>
              <a:t>An aspect of Technology on the rise is use of social media.</a:t>
            </a:r>
          </a:p>
          <a:p>
            <a:pPr algn="just"/>
            <a:r>
              <a:rPr lang="en-US" sz="3200" b="1" dirty="0"/>
              <a:t>To better serve our patrons, the library uses a variety of social media tools in reaching out to patrons.</a:t>
            </a:r>
          </a:p>
          <a:p>
            <a:pPr algn="just"/>
            <a:r>
              <a:rPr lang="en-US" sz="3200" b="1" dirty="0"/>
              <a:t>Social media tools include Facebook, Twitter, Instagram and WhatsApp.</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52</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4A1CA909-8CE7-4670-BFBC-DE12C3D9794E}"/>
              </a:ext>
            </a:extLst>
          </p:cNvPr>
          <p:cNvSpPr txBox="1"/>
          <p:nvPr/>
        </p:nvSpPr>
        <p:spPr>
          <a:xfrm>
            <a:off x="273630" y="1333041"/>
            <a:ext cx="11076360" cy="646331"/>
          </a:xfrm>
          <a:prstGeom prst="rect">
            <a:avLst/>
          </a:prstGeom>
          <a:noFill/>
        </p:spPr>
        <p:txBody>
          <a:bodyPr wrap="square" rtlCol="0">
            <a:spAutoFit/>
          </a:bodyPr>
          <a:lstStyle/>
          <a:p>
            <a:r>
              <a:rPr lang="en-US" sz="3600" b="1" i="1" u="sng" cap="small" dirty="0"/>
              <a:t>MEETING NEW GENERATIONAL NEEDS VIA SOCIAL MEDIA</a:t>
            </a:r>
            <a:endParaRPr lang="en-US" sz="3600" b="1" u="sng" cap="small" dirty="0"/>
          </a:p>
        </p:txBody>
      </p:sp>
    </p:spTree>
    <p:extLst>
      <p:ext uri="{BB962C8B-B14F-4D97-AF65-F5344CB8AC3E}">
        <p14:creationId xmlns:p14="http://schemas.microsoft.com/office/powerpoint/2010/main" val="4113296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AND SOCIAL MEDIA</a:t>
            </a:r>
          </a:p>
        </p:txBody>
      </p:sp>
      <p:sp>
        <p:nvSpPr>
          <p:cNvPr id="3" name="Content Placeholder 2"/>
          <p:cNvSpPr>
            <a:spLocks noGrp="1"/>
          </p:cNvSpPr>
          <p:nvPr>
            <p:ph idx="1"/>
          </p:nvPr>
        </p:nvSpPr>
        <p:spPr>
          <a:xfrm>
            <a:off x="616530" y="1923737"/>
            <a:ext cx="10515600" cy="1505263"/>
          </a:xfrm>
        </p:spPr>
        <p:txBody>
          <a:bodyPr/>
          <a:lstStyle/>
          <a:p>
            <a:pPr algn="just"/>
            <a:r>
              <a:rPr lang="en-US" sz="3200" b="1" dirty="0"/>
              <a:t>The library connects with different groups of patrons via the WhatsApp platform.</a:t>
            </a:r>
          </a:p>
          <a:p>
            <a:pPr marL="228600" lvl="1" algn="just">
              <a:spcBef>
                <a:spcPts val="1000"/>
              </a:spcBef>
            </a:pPr>
            <a:r>
              <a:rPr lang="en-US" sz="3200" b="1" dirty="0"/>
              <a:t>The library has commenced a WhatsApp training platform for the entire CSUC community of workers and students.  The categories for students are as follows:</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53</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4A1CA909-8CE7-4670-BFBC-DE12C3D9794E}"/>
              </a:ext>
            </a:extLst>
          </p:cNvPr>
          <p:cNvSpPr txBox="1"/>
          <p:nvPr/>
        </p:nvSpPr>
        <p:spPr>
          <a:xfrm>
            <a:off x="273630" y="1333041"/>
            <a:ext cx="11076360" cy="646331"/>
          </a:xfrm>
          <a:prstGeom prst="rect">
            <a:avLst/>
          </a:prstGeom>
          <a:noFill/>
        </p:spPr>
        <p:txBody>
          <a:bodyPr wrap="square" rtlCol="0">
            <a:spAutoFit/>
          </a:bodyPr>
          <a:lstStyle/>
          <a:p>
            <a:r>
              <a:rPr lang="en-US" sz="3600" b="1" i="1" u="sng" cap="small" dirty="0"/>
              <a:t>CONNECTING VIA WHATSAPP</a:t>
            </a:r>
            <a:endParaRPr lang="en-US" sz="3600" b="1" u="sng" cap="small" dirty="0"/>
          </a:p>
        </p:txBody>
      </p:sp>
    </p:spTree>
    <p:extLst>
      <p:ext uri="{BB962C8B-B14F-4D97-AF65-F5344CB8AC3E}">
        <p14:creationId xmlns:p14="http://schemas.microsoft.com/office/powerpoint/2010/main" val="2371300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AND SOCIAL MEDIA</a:t>
            </a:r>
          </a:p>
        </p:txBody>
      </p:sp>
      <p:sp>
        <p:nvSpPr>
          <p:cNvPr id="3" name="Content Placeholder 2"/>
          <p:cNvSpPr>
            <a:spLocks noGrp="1"/>
          </p:cNvSpPr>
          <p:nvPr>
            <p:ph idx="1"/>
          </p:nvPr>
        </p:nvSpPr>
        <p:spPr>
          <a:xfrm>
            <a:off x="616530" y="1923737"/>
            <a:ext cx="10515600" cy="1505263"/>
          </a:xfrm>
        </p:spPr>
        <p:txBody>
          <a:bodyPr/>
          <a:lstStyle/>
          <a:p>
            <a:pPr marL="228600" lvl="1" algn="just">
              <a:spcBef>
                <a:spcPts val="1000"/>
              </a:spcBef>
            </a:pPr>
            <a:r>
              <a:rPr lang="en-US" sz="3200" b="1" dirty="0"/>
              <a:t>Library with Post Graduate Students</a:t>
            </a:r>
          </a:p>
          <a:p>
            <a:pPr marL="228600" lvl="1" algn="just">
              <a:spcBef>
                <a:spcPts val="1000"/>
              </a:spcBef>
            </a:pPr>
            <a:r>
              <a:rPr lang="en-US" sz="3200" b="1" dirty="0"/>
              <a:t>Library with Undergraduate Students – Level 100</a:t>
            </a:r>
          </a:p>
          <a:p>
            <a:pPr marL="228600" lvl="1" algn="just">
              <a:spcBef>
                <a:spcPts val="1000"/>
              </a:spcBef>
            </a:pPr>
            <a:r>
              <a:rPr lang="en-US" sz="3200" b="1" dirty="0"/>
              <a:t>Library with Undergraduate Students – Level 200</a:t>
            </a:r>
          </a:p>
          <a:p>
            <a:pPr marL="228600" lvl="1" algn="just">
              <a:spcBef>
                <a:spcPts val="1000"/>
              </a:spcBef>
            </a:pPr>
            <a:r>
              <a:rPr lang="en-US" sz="3200" b="1" dirty="0"/>
              <a:t>Library with Undergraduate Students – Level 300</a:t>
            </a:r>
          </a:p>
          <a:p>
            <a:pPr marL="228600" lvl="1" algn="just">
              <a:spcBef>
                <a:spcPts val="1000"/>
              </a:spcBef>
            </a:pPr>
            <a:r>
              <a:rPr lang="en-US" sz="3200" b="1" dirty="0"/>
              <a:t>Library with Undergraduate Students – Level 400</a:t>
            </a:r>
            <a:endParaRPr lang="en-US" sz="2800" b="1" dirty="0"/>
          </a:p>
          <a:p>
            <a:pPr marL="0" lvl="1" indent="0" algn="just">
              <a:spcBef>
                <a:spcPts val="1000"/>
              </a:spcBef>
              <a:buNone/>
            </a:pPr>
            <a:r>
              <a:rPr lang="en-US" sz="3200" b="1" dirty="0"/>
              <a:t>To join any of the groups, please send a message to </a:t>
            </a:r>
            <a:r>
              <a:rPr lang="en-US" sz="3200" b="1" dirty="0">
                <a:solidFill>
                  <a:srgbClr val="0000C0"/>
                </a:solidFill>
              </a:rPr>
              <a:t>0243223022</a:t>
            </a:r>
            <a:r>
              <a:rPr lang="en-US" sz="3200" b="1" dirty="0"/>
              <a:t>.</a:t>
            </a:r>
          </a:p>
          <a:p>
            <a:pPr marL="0" lvl="1" indent="0" algn="just">
              <a:spcBef>
                <a:spcPts val="1000"/>
              </a:spcBef>
              <a:buNone/>
            </a:pPr>
            <a:endParaRPr lang="en-US" sz="3200" b="1" dirty="0"/>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54</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4A1CA909-8CE7-4670-BFBC-DE12C3D9794E}"/>
              </a:ext>
            </a:extLst>
          </p:cNvPr>
          <p:cNvSpPr txBox="1"/>
          <p:nvPr/>
        </p:nvSpPr>
        <p:spPr>
          <a:xfrm>
            <a:off x="273630" y="1333041"/>
            <a:ext cx="11076360" cy="646331"/>
          </a:xfrm>
          <a:prstGeom prst="rect">
            <a:avLst/>
          </a:prstGeom>
          <a:noFill/>
        </p:spPr>
        <p:txBody>
          <a:bodyPr wrap="square" rtlCol="0">
            <a:spAutoFit/>
          </a:bodyPr>
          <a:lstStyle/>
          <a:p>
            <a:r>
              <a:rPr lang="en-US" sz="3600" b="1" i="1" u="sng" cap="small" dirty="0"/>
              <a:t>CONNECTING VIA WHATSAPP</a:t>
            </a:r>
            <a:endParaRPr lang="en-US" sz="3600" b="1" u="sng" cap="small" dirty="0"/>
          </a:p>
        </p:txBody>
      </p:sp>
    </p:spTree>
    <p:extLst>
      <p:ext uri="{BB962C8B-B14F-4D97-AF65-F5344CB8AC3E}">
        <p14:creationId xmlns:p14="http://schemas.microsoft.com/office/powerpoint/2010/main" val="2276355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LIBRARY AND SOCIAL MEDIA</a:t>
            </a:r>
          </a:p>
        </p:txBody>
      </p:sp>
      <p:sp>
        <p:nvSpPr>
          <p:cNvPr id="3" name="Content Placeholder 2"/>
          <p:cNvSpPr>
            <a:spLocks noGrp="1"/>
          </p:cNvSpPr>
          <p:nvPr>
            <p:ph idx="1"/>
          </p:nvPr>
        </p:nvSpPr>
        <p:spPr>
          <a:xfrm>
            <a:off x="110288" y="3454830"/>
            <a:ext cx="2305630" cy="646332"/>
          </a:xfrm>
        </p:spPr>
        <p:txBody>
          <a:bodyPr/>
          <a:lstStyle/>
          <a:p>
            <a:pPr marL="0" indent="0" algn="ctr">
              <a:lnSpc>
                <a:spcPct val="100000"/>
              </a:lnSpc>
              <a:spcBef>
                <a:spcPts val="0"/>
              </a:spcBef>
              <a:buNone/>
            </a:pPr>
            <a:r>
              <a:rPr lang="en-US" sz="1800" b="1" dirty="0"/>
              <a:t>LIBRARIAN</a:t>
            </a:r>
          </a:p>
          <a:p>
            <a:pPr marL="0" indent="0" algn="ctr">
              <a:lnSpc>
                <a:spcPct val="100000"/>
              </a:lnSpc>
              <a:spcBef>
                <a:spcPts val="0"/>
              </a:spcBef>
              <a:buNone/>
            </a:pPr>
            <a:r>
              <a:rPr lang="en-US" sz="1800" b="1" i="1" dirty="0"/>
              <a:t>Emmanuel O. Laryea</a:t>
            </a:r>
          </a:p>
        </p:txBody>
      </p:sp>
      <p:sp>
        <p:nvSpPr>
          <p:cNvPr id="5" name="TextBox 4">
            <a:extLst>
              <a:ext uri="{FF2B5EF4-FFF2-40B4-BE49-F238E27FC236}">
                <a16:creationId xmlns:a16="http://schemas.microsoft.com/office/drawing/2014/main" xmlns="" id="{08004F11-A60F-434D-A16B-9252FC9AFD1E}"/>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55</a:t>
            </a:fld>
            <a:r>
              <a:rPr lang="en-US" b="1" dirty="0">
                <a:solidFill>
                  <a:schemeClr val="bg1"/>
                </a:solidFill>
              </a:rPr>
              <a:t> of 25</a:t>
            </a:r>
          </a:p>
        </p:txBody>
      </p:sp>
      <p:pic>
        <p:nvPicPr>
          <p:cNvPr id="6" name="Picture 5">
            <a:extLst>
              <a:ext uri="{FF2B5EF4-FFF2-40B4-BE49-F238E27FC236}">
                <a16:creationId xmlns:a16="http://schemas.microsoft.com/office/drawing/2014/main" xmlns="" id="{A051381A-FD3B-4E29-8C92-310614A69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E032EF3F-EF5F-4AB1-AD41-64E9D5C90835}"/>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4A1CA909-8CE7-4670-BFBC-DE12C3D9794E}"/>
              </a:ext>
            </a:extLst>
          </p:cNvPr>
          <p:cNvSpPr txBox="1"/>
          <p:nvPr/>
        </p:nvSpPr>
        <p:spPr>
          <a:xfrm>
            <a:off x="273630" y="1333041"/>
            <a:ext cx="11076360" cy="646331"/>
          </a:xfrm>
          <a:prstGeom prst="rect">
            <a:avLst/>
          </a:prstGeom>
          <a:noFill/>
        </p:spPr>
        <p:txBody>
          <a:bodyPr wrap="square" rtlCol="0">
            <a:spAutoFit/>
          </a:bodyPr>
          <a:lstStyle/>
          <a:p>
            <a:r>
              <a:rPr lang="en-US" sz="3600" b="1" i="1" u="sng" dirty="0"/>
              <a:t>STAFF AT THE CHAPMAN LIBRARY</a:t>
            </a:r>
          </a:p>
        </p:txBody>
      </p:sp>
      <p:pic>
        <p:nvPicPr>
          <p:cNvPr id="9" name="Picture 8">
            <a:extLst>
              <a:ext uri="{FF2B5EF4-FFF2-40B4-BE49-F238E27FC236}">
                <a16:creationId xmlns:a16="http://schemas.microsoft.com/office/drawing/2014/main" xmlns="" id="{26EF6ECE-370E-4D1E-B004-BC2B2FA19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86" y="2099760"/>
            <a:ext cx="1056235" cy="1340894"/>
          </a:xfrm>
          <a:prstGeom prst="rect">
            <a:avLst/>
          </a:prstGeom>
        </p:spPr>
      </p:pic>
      <p:sp>
        <p:nvSpPr>
          <p:cNvPr id="14" name="Content Placeholder 2">
            <a:extLst>
              <a:ext uri="{FF2B5EF4-FFF2-40B4-BE49-F238E27FC236}">
                <a16:creationId xmlns:a16="http://schemas.microsoft.com/office/drawing/2014/main" xmlns="" id="{7DC7195C-D589-4368-BB21-1E4D96F72DBC}"/>
              </a:ext>
            </a:extLst>
          </p:cNvPr>
          <p:cNvSpPr txBox="1">
            <a:spLocks/>
          </p:cNvSpPr>
          <p:nvPr/>
        </p:nvSpPr>
        <p:spPr>
          <a:xfrm>
            <a:off x="4399590" y="3454830"/>
            <a:ext cx="2305630" cy="646332"/>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eaLnBrk="1" fontAlgn="auto" latinLnBrk="0"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mn-ea"/>
                <a:cs typeface="+mn-cs"/>
              </a:defRPr>
            </a:lvl1pPr>
            <a:lvl2pPr marL="685800" marR="0" lvl="1" indent="-228600" algn="l" defTabSz="914400" rtl="0" eaLnBrk="1" fontAlgn="auto" latinLnBrk="0"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mn-ea"/>
                <a:cs typeface="+mn-cs"/>
              </a:defRPr>
            </a:lvl2pPr>
            <a:lvl3pPr marL="1143000" marR="0" lvl="2" indent="-228600" algn="l" defTabSz="914400" rtl="0" eaLnBrk="1" fontAlgn="auto" latinLnBrk="0"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mn-ea"/>
                <a:cs typeface="+mn-cs"/>
              </a:defRPr>
            </a:lvl3pPr>
            <a:lvl4pPr marL="1600200" marR="0" lvl="3"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4pPr>
            <a:lvl5pPr marL="2057400" marR="0" lvl="4"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itchFamily="34"/>
              <a:buNone/>
            </a:pPr>
            <a:r>
              <a:rPr lang="en-US" sz="1800" b="1" dirty="0"/>
              <a:t>ASSISTANT LIBRARIAN</a:t>
            </a:r>
          </a:p>
          <a:p>
            <a:pPr marL="0" indent="0" algn="ctr">
              <a:lnSpc>
                <a:spcPct val="100000"/>
              </a:lnSpc>
              <a:spcBef>
                <a:spcPts val="0"/>
              </a:spcBef>
              <a:buFont typeface="Arial" pitchFamily="34"/>
              <a:buNone/>
            </a:pPr>
            <a:r>
              <a:rPr lang="en-US" sz="1800" b="1" i="1" dirty="0"/>
              <a:t>Matthew </a:t>
            </a:r>
            <a:r>
              <a:rPr lang="en-US" sz="1800" b="1" i="1" dirty="0" err="1"/>
              <a:t>Ndeogo</a:t>
            </a:r>
            <a:endParaRPr lang="en-US" sz="1800" b="1" i="1" dirty="0"/>
          </a:p>
        </p:txBody>
      </p:sp>
      <p:sp>
        <p:nvSpPr>
          <p:cNvPr id="16" name="Content Placeholder 2">
            <a:extLst>
              <a:ext uri="{FF2B5EF4-FFF2-40B4-BE49-F238E27FC236}">
                <a16:creationId xmlns:a16="http://schemas.microsoft.com/office/drawing/2014/main" xmlns="" id="{010228E2-27BF-4A2B-938B-BF5B8DE2473D}"/>
              </a:ext>
            </a:extLst>
          </p:cNvPr>
          <p:cNvSpPr txBox="1">
            <a:spLocks/>
          </p:cNvSpPr>
          <p:nvPr/>
        </p:nvSpPr>
        <p:spPr>
          <a:xfrm>
            <a:off x="9278797" y="3454830"/>
            <a:ext cx="2305630" cy="646332"/>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eaLnBrk="1" fontAlgn="auto" latinLnBrk="0"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mn-ea"/>
                <a:cs typeface="+mn-cs"/>
              </a:defRPr>
            </a:lvl1pPr>
            <a:lvl2pPr marL="685800" marR="0" lvl="1" indent="-228600" algn="l" defTabSz="914400" rtl="0" eaLnBrk="1" fontAlgn="auto" latinLnBrk="0"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mn-ea"/>
                <a:cs typeface="+mn-cs"/>
              </a:defRPr>
            </a:lvl2pPr>
            <a:lvl3pPr marL="1143000" marR="0" lvl="2" indent="-228600" algn="l" defTabSz="914400" rtl="0" eaLnBrk="1" fontAlgn="auto" latinLnBrk="0"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mn-ea"/>
                <a:cs typeface="+mn-cs"/>
              </a:defRPr>
            </a:lvl3pPr>
            <a:lvl4pPr marL="1600200" marR="0" lvl="3"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4pPr>
            <a:lvl5pPr marL="2057400" marR="0" lvl="4"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itchFamily="34"/>
              <a:buNone/>
            </a:pPr>
            <a:r>
              <a:rPr lang="en-US" sz="1800" b="1" dirty="0"/>
              <a:t>CATALOGUER</a:t>
            </a:r>
          </a:p>
          <a:p>
            <a:pPr marL="0" indent="0" algn="ctr">
              <a:lnSpc>
                <a:spcPct val="100000"/>
              </a:lnSpc>
              <a:spcBef>
                <a:spcPts val="0"/>
              </a:spcBef>
              <a:buFont typeface="Arial" pitchFamily="34"/>
              <a:buNone/>
            </a:pPr>
            <a:r>
              <a:rPr lang="en-US" sz="1800" b="1" i="1" dirty="0"/>
              <a:t>Samuel </a:t>
            </a:r>
            <a:r>
              <a:rPr lang="en-US" sz="1800" b="1" i="1" dirty="0" err="1"/>
              <a:t>Oti</a:t>
            </a:r>
            <a:r>
              <a:rPr lang="en-US" sz="1800" b="1" i="1" dirty="0"/>
              <a:t>-Appiah</a:t>
            </a:r>
          </a:p>
        </p:txBody>
      </p:sp>
      <p:sp>
        <p:nvSpPr>
          <p:cNvPr id="18" name="Content Placeholder 2">
            <a:extLst>
              <a:ext uri="{FF2B5EF4-FFF2-40B4-BE49-F238E27FC236}">
                <a16:creationId xmlns:a16="http://schemas.microsoft.com/office/drawing/2014/main" xmlns="" id="{0D9B484F-2706-4099-BACA-DEC4A2C9EF71}"/>
              </a:ext>
            </a:extLst>
          </p:cNvPr>
          <p:cNvSpPr txBox="1">
            <a:spLocks/>
          </p:cNvSpPr>
          <p:nvPr/>
        </p:nvSpPr>
        <p:spPr>
          <a:xfrm>
            <a:off x="51296" y="5539135"/>
            <a:ext cx="2305630" cy="646332"/>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eaLnBrk="1" fontAlgn="auto" latinLnBrk="0"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mn-ea"/>
                <a:cs typeface="+mn-cs"/>
              </a:defRPr>
            </a:lvl1pPr>
            <a:lvl2pPr marL="685800" marR="0" lvl="1" indent="-228600" algn="l" defTabSz="914400" rtl="0" eaLnBrk="1" fontAlgn="auto" latinLnBrk="0"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mn-ea"/>
                <a:cs typeface="+mn-cs"/>
              </a:defRPr>
            </a:lvl2pPr>
            <a:lvl3pPr marL="1143000" marR="0" lvl="2" indent="-228600" algn="l" defTabSz="914400" rtl="0" eaLnBrk="1" fontAlgn="auto" latinLnBrk="0"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mn-ea"/>
                <a:cs typeface="+mn-cs"/>
              </a:defRPr>
            </a:lvl3pPr>
            <a:lvl4pPr marL="1600200" marR="0" lvl="3"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4pPr>
            <a:lvl5pPr marL="2057400" marR="0" lvl="4"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itchFamily="34"/>
              <a:buNone/>
            </a:pPr>
            <a:r>
              <a:rPr lang="en-US" sz="1800" b="1" dirty="0"/>
              <a:t>IT MANAGER</a:t>
            </a:r>
          </a:p>
          <a:p>
            <a:pPr marL="0" indent="0" algn="ctr">
              <a:lnSpc>
                <a:spcPct val="100000"/>
              </a:lnSpc>
              <a:spcBef>
                <a:spcPts val="0"/>
              </a:spcBef>
              <a:buFont typeface="Arial" pitchFamily="34"/>
              <a:buNone/>
            </a:pPr>
            <a:r>
              <a:rPr lang="en-US" sz="1800" b="1" i="1" dirty="0"/>
              <a:t>Eugene </a:t>
            </a:r>
            <a:r>
              <a:rPr lang="en-US" sz="1800" b="1" i="1" dirty="0" err="1"/>
              <a:t>Azibana</a:t>
            </a:r>
            <a:endParaRPr lang="en-US" sz="1800" b="1" i="1" dirty="0"/>
          </a:p>
        </p:txBody>
      </p:sp>
      <p:sp>
        <p:nvSpPr>
          <p:cNvPr id="20" name="Content Placeholder 2">
            <a:extLst>
              <a:ext uri="{FF2B5EF4-FFF2-40B4-BE49-F238E27FC236}">
                <a16:creationId xmlns:a16="http://schemas.microsoft.com/office/drawing/2014/main" xmlns="" id="{5D52C7A0-EC02-4361-A6F2-F3F7CBBC9ACC}"/>
              </a:ext>
            </a:extLst>
          </p:cNvPr>
          <p:cNvSpPr txBox="1">
            <a:spLocks/>
          </p:cNvSpPr>
          <p:nvPr/>
        </p:nvSpPr>
        <p:spPr>
          <a:xfrm>
            <a:off x="3966591" y="5539135"/>
            <a:ext cx="3171628" cy="646332"/>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eaLnBrk="1" fontAlgn="auto" latinLnBrk="0"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mn-ea"/>
                <a:cs typeface="+mn-cs"/>
              </a:defRPr>
            </a:lvl1pPr>
            <a:lvl2pPr marL="685800" marR="0" lvl="1" indent="-228600" algn="l" defTabSz="914400" rtl="0" eaLnBrk="1" fontAlgn="auto" latinLnBrk="0"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mn-ea"/>
                <a:cs typeface="+mn-cs"/>
              </a:defRPr>
            </a:lvl2pPr>
            <a:lvl3pPr marL="1143000" marR="0" lvl="2" indent="-228600" algn="l" defTabSz="914400" rtl="0" eaLnBrk="1" fontAlgn="auto" latinLnBrk="0"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mn-ea"/>
                <a:cs typeface="+mn-cs"/>
              </a:defRPr>
            </a:lvl3pPr>
            <a:lvl4pPr marL="1600200" marR="0" lvl="3"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4pPr>
            <a:lvl5pPr marL="2057400" marR="0" lvl="4"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itchFamily="34"/>
              <a:buNone/>
            </a:pPr>
            <a:r>
              <a:rPr lang="en-US" sz="1800" b="1" dirty="0"/>
              <a:t>USER SERVICES / REFERENCE</a:t>
            </a:r>
          </a:p>
          <a:p>
            <a:pPr marL="0" indent="0" algn="ctr">
              <a:lnSpc>
                <a:spcPct val="100000"/>
              </a:lnSpc>
              <a:spcBef>
                <a:spcPts val="0"/>
              </a:spcBef>
              <a:buFont typeface="Arial" pitchFamily="34"/>
              <a:buNone/>
            </a:pPr>
            <a:r>
              <a:rPr lang="en-US" sz="1800" b="1" i="1" dirty="0"/>
              <a:t>Frank </a:t>
            </a:r>
            <a:r>
              <a:rPr lang="en-US" sz="1800" b="1" i="1" dirty="0" err="1"/>
              <a:t>Adoko</a:t>
            </a:r>
            <a:endParaRPr lang="en-US" sz="1800" b="1" i="1" dirty="0"/>
          </a:p>
        </p:txBody>
      </p:sp>
      <p:sp>
        <p:nvSpPr>
          <p:cNvPr id="22" name="Content Placeholder 2">
            <a:extLst>
              <a:ext uri="{FF2B5EF4-FFF2-40B4-BE49-F238E27FC236}">
                <a16:creationId xmlns:a16="http://schemas.microsoft.com/office/drawing/2014/main" xmlns="" id="{742279FF-2C8E-4221-9E62-982935203608}"/>
              </a:ext>
            </a:extLst>
          </p:cNvPr>
          <p:cNvSpPr txBox="1">
            <a:spLocks/>
          </p:cNvSpPr>
          <p:nvPr/>
        </p:nvSpPr>
        <p:spPr>
          <a:xfrm>
            <a:off x="9278797" y="5539135"/>
            <a:ext cx="2305630" cy="646332"/>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eaLnBrk="1" fontAlgn="auto" latinLnBrk="0"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mn-ea"/>
                <a:cs typeface="+mn-cs"/>
              </a:defRPr>
            </a:lvl1pPr>
            <a:lvl2pPr marL="685800" marR="0" lvl="1" indent="-228600" algn="l" defTabSz="914400" rtl="0" eaLnBrk="1" fontAlgn="auto" latinLnBrk="0"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mn-ea"/>
                <a:cs typeface="+mn-cs"/>
              </a:defRPr>
            </a:lvl2pPr>
            <a:lvl3pPr marL="1143000" marR="0" lvl="2" indent="-228600" algn="l" defTabSz="914400" rtl="0" eaLnBrk="1" fontAlgn="auto" latinLnBrk="0"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mn-ea"/>
                <a:cs typeface="+mn-cs"/>
              </a:defRPr>
            </a:lvl3pPr>
            <a:lvl4pPr marL="1600200" marR="0" lvl="3"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4pPr>
            <a:lvl5pPr marL="2057400" marR="0" lvl="4" indent="-228600" algn="l" defTabSz="914400" rtl="0" eaLnBrk="1" fontAlgn="auto" latinLnBrk="0"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itchFamily="34"/>
              <a:buNone/>
            </a:pPr>
            <a:r>
              <a:rPr lang="en-US" sz="1800" b="1" dirty="0"/>
              <a:t>SECRETARIAL</a:t>
            </a:r>
          </a:p>
          <a:p>
            <a:pPr marL="0" indent="0" algn="ctr">
              <a:lnSpc>
                <a:spcPct val="100000"/>
              </a:lnSpc>
              <a:spcBef>
                <a:spcPts val="0"/>
              </a:spcBef>
              <a:buFont typeface="Arial" pitchFamily="34"/>
              <a:buNone/>
            </a:pPr>
            <a:r>
              <a:rPr lang="en-US" sz="1800" b="1" i="1" dirty="0"/>
              <a:t>Josephine </a:t>
            </a:r>
            <a:r>
              <a:rPr lang="en-US" sz="1800" b="1" i="1" dirty="0" err="1"/>
              <a:t>Tiwaa</a:t>
            </a:r>
            <a:endParaRPr lang="en-US" sz="1800" b="1" i="1" dirty="0"/>
          </a:p>
        </p:txBody>
      </p:sp>
      <p:pic>
        <p:nvPicPr>
          <p:cNvPr id="24" name="Picture 23">
            <a:extLst>
              <a:ext uri="{FF2B5EF4-FFF2-40B4-BE49-F238E27FC236}">
                <a16:creationId xmlns:a16="http://schemas.microsoft.com/office/drawing/2014/main" xmlns="" id="{22C39B77-671C-4270-AF15-1BC62E46D427}"/>
              </a:ext>
            </a:extLst>
          </p:cNvPr>
          <p:cNvPicPr/>
          <p:nvPr/>
        </p:nvPicPr>
        <p:blipFill rotWithShape="1">
          <a:blip r:embed="rId4">
            <a:extLst>
              <a:ext uri="{BEBA8EAE-BF5A-486C-A8C5-ECC9F3942E4B}">
                <a14:imgProps xmlns:a14="http://schemas.microsoft.com/office/drawing/2010/main">
                  <a14:imgLayer r:embed="rId5">
                    <a14:imgEffect>
                      <a14:sharpenSoften amount="66000"/>
                    </a14:imgEffect>
                    <a14:imgEffect>
                      <a14:brightnessContrast bright="63000" contrast="37000"/>
                    </a14:imgEffect>
                  </a14:imgLayer>
                </a14:imgProps>
              </a:ext>
            </a:extLst>
          </a:blip>
          <a:srcRect l="11782" r="19193" b="21651"/>
          <a:stretch/>
        </p:blipFill>
        <p:spPr>
          <a:xfrm>
            <a:off x="5019571" y="2080452"/>
            <a:ext cx="1101816" cy="1379510"/>
          </a:xfrm>
          <a:prstGeom prst="rect">
            <a:avLst/>
          </a:prstGeom>
        </p:spPr>
      </p:pic>
      <p:pic>
        <p:nvPicPr>
          <p:cNvPr id="25" name="Picture 24">
            <a:extLst>
              <a:ext uri="{FF2B5EF4-FFF2-40B4-BE49-F238E27FC236}">
                <a16:creationId xmlns:a16="http://schemas.microsoft.com/office/drawing/2014/main" xmlns="" id="{F1CCEA7D-8344-4EE2-B41B-88E5FF8C9153}"/>
              </a:ext>
            </a:extLst>
          </p:cNvPr>
          <p:cNvPicPr>
            <a:picLocks noChangeAspect="1"/>
          </p:cNvPicPr>
          <p:nvPr/>
        </p:nvPicPr>
        <p:blipFill>
          <a:blip r:embed="rId6"/>
          <a:stretch>
            <a:fillRect/>
          </a:stretch>
        </p:blipFill>
        <p:spPr>
          <a:xfrm>
            <a:off x="9943674" y="4080829"/>
            <a:ext cx="975876" cy="1500294"/>
          </a:xfrm>
          <a:prstGeom prst="rect">
            <a:avLst/>
          </a:prstGeom>
        </p:spPr>
      </p:pic>
      <p:pic>
        <p:nvPicPr>
          <p:cNvPr id="26" name="Picture 25">
            <a:extLst>
              <a:ext uri="{FF2B5EF4-FFF2-40B4-BE49-F238E27FC236}">
                <a16:creationId xmlns:a16="http://schemas.microsoft.com/office/drawing/2014/main" xmlns="" id="{CA9A240D-43D6-4CB0-B216-51CC21E1D5B4}"/>
              </a:ext>
            </a:extLst>
          </p:cNvPr>
          <p:cNvPicPr/>
          <p:nvPr/>
        </p:nvPicPr>
        <p:blipFill>
          <a:blip r:embed="rId7">
            <a:extLst>
              <a:ext uri="{BEBA8EAE-BF5A-486C-A8C5-ECC9F3942E4B}">
                <a14:imgProps xmlns:a14="http://schemas.microsoft.com/office/drawing/2010/main">
                  <a14:imgLayer r:embed="rId8">
                    <a14:imgEffect>
                      <a14:sharpenSoften amount="60000"/>
                    </a14:imgEffect>
                    <a14:imgEffect>
                      <a14:brightnessContrast bright="51000" contrast="42000"/>
                    </a14:imgEffect>
                  </a14:imgLayer>
                </a14:imgProps>
              </a:ext>
              <a:ext uri="{28A0092B-C50C-407E-A947-70E740481C1C}">
                <a14:useLocalDpi xmlns:a14="http://schemas.microsoft.com/office/drawing/2010/main" val="0"/>
              </a:ext>
            </a:extLst>
          </a:blip>
          <a:srcRect/>
          <a:stretch>
            <a:fillRect/>
          </a:stretch>
        </p:blipFill>
        <p:spPr bwMode="auto">
          <a:xfrm>
            <a:off x="9763105" y="2075849"/>
            <a:ext cx="1311636" cy="1400488"/>
          </a:xfrm>
          <a:prstGeom prst="rect">
            <a:avLst/>
          </a:prstGeom>
          <a:noFill/>
          <a:ln>
            <a:noFill/>
          </a:ln>
        </p:spPr>
      </p:pic>
      <p:pic>
        <p:nvPicPr>
          <p:cNvPr id="27" name="Picture 26">
            <a:extLst>
              <a:ext uri="{FF2B5EF4-FFF2-40B4-BE49-F238E27FC236}">
                <a16:creationId xmlns:a16="http://schemas.microsoft.com/office/drawing/2014/main" xmlns="" id="{F0A67A99-C9E2-47D8-8D76-6E50FD1B927D}"/>
              </a:ext>
            </a:extLst>
          </p:cNvPr>
          <p:cNvPicPr/>
          <p:nvPr/>
        </p:nvPicPr>
        <p:blipFill>
          <a:blip r:embed="rId9" cstate="print">
            <a:extLst>
              <a:ext uri="{BEBA8EAE-BF5A-486C-A8C5-ECC9F3942E4B}">
                <a14:imgProps xmlns:a14="http://schemas.microsoft.com/office/drawing/2010/main">
                  <a14:imgLayer r:embed="rId10">
                    <a14:imgEffect>
                      <a14:sharpenSoften amount="15000"/>
                    </a14:imgEffect>
                    <a14:imgEffect>
                      <a14:brightnessContrast bright="37000" contrast="28000"/>
                    </a14:imgEffect>
                  </a14:imgLayer>
                </a14:imgProps>
              </a:ext>
              <a:ext uri="{28A0092B-C50C-407E-A947-70E740481C1C}">
                <a14:useLocalDpi xmlns:a14="http://schemas.microsoft.com/office/drawing/2010/main" val="0"/>
              </a:ext>
            </a:extLst>
          </a:blip>
          <a:srcRect/>
          <a:stretch>
            <a:fillRect/>
          </a:stretch>
        </p:blipFill>
        <p:spPr bwMode="auto">
          <a:xfrm>
            <a:off x="572375" y="4152511"/>
            <a:ext cx="1329510" cy="1404244"/>
          </a:xfrm>
          <a:prstGeom prst="rect">
            <a:avLst/>
          </a:prstGeom>
          <a:noFill/>
          <a:ln>
            <a:noFill/>
          </a:ln>
        </p:spPr>
      </p:pic>
      <p:pic>
        <p:nvPicPr>
          <p:cNvPr id="28" name="Picture 27">
            <a:extLst>
              <a:ext uri="{FF2B5EF4-FFF2-40B4-BE49-F238E27FC236}">
                <a16:creationId xmlns:a16="http://schemas.microsoft.com/office/drawing/2014/main" xmlns="" id="{B170F71E-93F0-49B8-BF3C-BBB3A8CD2596}"/>
              </a:ext>
            </a:extLst>
          </p:cNvPr>
          <p:cNvPicPr>
            <a:picLocks noChangeAspect="1"/>
          </p:cNvPicPr>
          <p:nvPr/>
        </p:nvPicPr>
        <p:blipFill rotWithShape="1">
          <a:blip r:embed="rId11"/>
          <a:srcRect r="17240" b="14089"/>
          <a:stretch/>
        </p:blipFill>
        <p:spPr>
          <a:xfrm>
            <a:off x="4873344" y="4164905"/>
            <a:ext cx="1358122" cy="1420632"/>
          </a:xfrm>
          <a:prstGeom prst="rect">
            <a:avLst/>
          </a:prstGeom>
        </p:spPr>
      </p:pic>
    </p:spTree>
    <p:extLst>
      <p:ext uri="{BB962C8B-B14F-4D97-AF65-F5344CB8AC3E}">
        <p14:creationId xmlns:p14="http://schemas.microsoft.com/office/powerpoint/2010/main" val="29926498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929E3D9-B2AA-4EE6-9295-6EDBC9EEE8F5}"/>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56</a:t>
            </a:fld>
            <a:r>
              <a:rPr lang="en-US" b="1" dirty="0">
                <a:solidFill>
                  <a:schemeClr val="bg1"/>
                </a:solidFill>
              </a:rPr>
              <a:t> of 25</a:t>
            </a:r>
          </a:p>
        </p:txBody>
      </p:sp>
      <p:pic>
        <p:nvPicPr>
          <p:cNvPr id="10" name="Picture 9">
            <a:extLst>
              <a:ext uri="{FF2B5EF4-FFF2-40B4-BE49-F238E27FC236}">
                <a16:creationId xmlns:a16="http://schemas.microsoft.com/office/drawing/2014/main" xmlns="" id="{F9EB02EB-5EAE-4DA8-9EBA-6DAD98C1D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639" y="601576"/>
            <a:ext cx="6132722" cy="5654848"/>
          </a:xfrm>
          <a:prstGeom prst="rect">
            <a:avLst/>
          </a:prstGeom>
        </p:spPr>
      </p:pic>
    </p:spTree>
    <p:extLst>
      <p:ext uri="{BB962C8B-B14F-4D97-AF65-F5344CB8AC3E}">
        <p14:creationId xmlns:p14="http://schemas.microsoft.com/office/powerpoint/2010/main" val="2098785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name="Slide10">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838203" y="1917990"/>
            <a:ext cx="10515600" cy="852915"/>
          </a:xfrm>
        </p:spPr>
        <p:txBody>
          <a:bodyPr anchorCtr="1"/>
          <a:lstStyle/>
          <a:p>
            <a:pPr marL="0" lvl="0" indent="0" algn="ctr">
              <a:buNone/>
            </a:pPr>
            <a:r>
              <a:rPr lang="en-GB" sz="6600" b="1">
                <a:solidFill>
                  <a:srgbClr val="FFFFFF"/>
                </a:solidFill>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THE LIBRARY HANDBOOK</a:t>
            </a:r>
          </a:p>
        </p:txBody>
      </p:sp>
      <p:sp>
        <p:nvSpPr>
          <p:cNvPr id="3" name="Content Placeholder 2"/>
          <p:cNvSpPr>
            <a:spLocks noGrp="1"/>
          </p:cNvSpPr>
          <p:nvPr>
            <p:ph idx="1"/>
          </p:nvPr>
        </p:nvSpPr>
        <p:spPr>
          <a:xfrm>
            <a:off x="616530" y="2122136"/>
            <a:ext cx="10515600" cy="3110876"/>
          </a:xfrm>
        </p:spPr>
        <p:txBody>
          <a:bodyPr/>
          <a:lstStyle/>
          <a:p>
            <a:pPr algn="just"/>
            <a:r>
              <a:rPr lang="en-US" sz="3200" b="1" dirty="0"/>
              <a:t>BAGGAGE</a:t>
            </a:r>
          </a:p>
          <a:p>
            <a:pPr lvl="1" algn="just"/>
            <a:r>
              <a:rPr lang="en-US" sz="2800" b="1" dirty="0"/>
              <a:t>All baggage must be deposited with the library security, at its entrance when accessing the library.</a:t>
            </a:r>
          </a:p>
          <a:p>
            <a:pPr lvl="2" algn="just"/>
            <a:r>
              <a:rPr lang="en-US" sz="2400" b="1" i="1" dirty="0"/>
              <a:t>You are responsible for any items you leave in your bag while deposited at the security.  It is advised that all valuables be removed from the bag before handing it over at the security desk, as the library is not responsible for the contents of any bag.</a:t>
            </a:r>
          </a:p>
          <a:p>
            <a:pPr lvl="2" algn="just"/>
            <a:r>
              <a:rPr lang="en-US" sz="2400" b="1" i="1" dirty="0"/>
              <a:t>You are to obtain a tag for your bag, which you are required to return as proof of keeping for your bag.</a:t>
            </a:r>
          </a:p>
        </p:txBody>
      </p:sp>
      <p:sp>
        <p:nvSpPr>
          <p:cNvPr id="5" name="TextBox 4">
            <a:extLst>
              <a:ext uri="{FF2B5EF4-FFF2-40B4-BE49-F238E27FC236}">
                <a16:creationId xmlns:a16="http://schemas.microsoft.com/office/drawing/2014/main" xmlns="" id="{A6A8B390-66C7-4E45-A751-D1F1F7D2C86A}"/>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6</a:t>
            </a:fld>
            <a:r>
              <a:rPr lang="en-US" b="1" dirty="0">
                <a:solidFill>
                  <a:schemeClr val="bg1"/>
                </a:solidFill>
              </a:rPr>
              <a:t> of 25</a:t>
            </a:r>
          </a:p>
        </p:txBody>
      </p:sp>
      <p:pic>
        <p:nvPicPr>
          <p:cNvPr id="6" name="Picture 5">
            <a:extLst>
              <a:ext uri="{FF2B5EF4-FFF2-40B4-BE49-F238E27FC236}">
                <a16:creationId xmlns:a16="http://schemas.microsoft.com/office/drawing/2014/main" xmlns="" id="{715FC647-AD16-48FD-A821-EB47BE9E29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61E929ED-CF32-4134-A158-F186EF98F41F}"/>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7580019" cy="646331"/>
          </a:xfrm>
          <a:prstGeom prst="rect">
            <a:avLst/>
          </a:prstGeom>
          <a:noFill/>
        </p:spPr>
        <p:txBody>
          <a:bodyPr wrap="square" rtlCol="0">
            <a:spAutoFit/>
          </a:bodyPr>
          <a:lstStyle/>
          <a:p>
            <a:r>
              <a:rPr lang="en-US" sz="3600" b="1" i="1" u="sng" dirty="0"/>
              <a:t>RULES AND REGULATIONS</a:t>
            </a:r>
          </a:p>
        </p:txBody>
      </p:sp>
    </p:spTree>
    <p:extLst>
      <p:ext uri="{BB962C8B-B14F-4D97-AF65-F5344CB8AC3E}">
        <p14:creationId xmlns:p14="http://schemas.microsoft.com/office/powerpoint/2010/main" val="330062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42206"/>
            <a:ext cx="10515600" cy="942543"/>
          </a:xfrm>
        </p:spPr>
        <p:txBody>
          <a:bodyPr/>
          <a:lstStyle/>
          <a:p>
            <a:pPr algn="ctr"/>
            <a:r>
              <a:rPr lang="en-GB" dirty="0"/>
              <a:t>THE LIBRARY HANDBOOK</a:t>
            </a:r>
          </a:p>
        </p:txBody>
      </p:sp>
      <p:sp>
        <p:nvSpPr>
          <p:cNvPr id="3" name="Content Placeholder 2"/>
          <p:cNvSpPr>
            <a:spLocks noGrp="1"/>
          </p:cNvSpPr>
          <p:nvPr>
            <p:ph idx="1"/>
          </p:nvPr>
        </p:nvSpPr>
        <p:spPr>
          <a:xfrm>
            <a:off x="616530" y="2122136"/>
            <a:ext cx="10515600" cy="3110876"/>
          </a:xfrm>
        </p:spPr>
        <p:txBody>
          <a:bodyPr/>
          <a:lstStyle/>
          <a:p>
            <a:pPr algn="just"/>
            <a:r>
              <a:rPr lang="en-US" sz="3200" b="1" dirty="0"/>
              <a:t>NOISEMAKING</a:t>
            </a:r>
          </a:p>
          <a:p>
            <a:pPr lvl="1" algn="just"/>
            <a:r>
              <a:rPr lang="en-US" sz="2800" b="1" dirty="0"/>
              <a:t>The library is a no-noise zone, mean for study and academic discussions.  As such there should be no noise making whatsoever in the premises.  The following are not allowed at the library, to ensure a serene atmosphere for study.</a:t>
            </a:r>
          </a:p>
          <a:p>
            <a:pPr lvl="2" algn="just"/>
            <a:r>
              <a:rPr lang="en-US" sz="2400" b="1" i="1" dirty="0"/>
              <a:t>The use of phone, in making or receiving calls</a:t>
            </a:r>
          </a:p>
          <a:p>
            <a:pPr lvl="2" algn="just"/>
            <a:r>
              <a:rPr lang="en-US" sz="2400" b="1" i="1" dirty="0"/>
              <a:t>Noisy Footwear, announcing the wearer’s presences when walking</a:t>
            </a:r>
          </a:p>
          <a:p>
            <a:pPr lvl="2" algn="just"/>
            <a:r>
              <a:rPr lang="en-US" sz="2400" b="1" i="1" dirty="0"/>
              <a:t>Chatting, while walking to take a seat for your studies</a:t>
            </a:r>
          </a:p>
          <a:p>
            <a:pPr lvl="2" algn="just"/>
            <a:r>
              <a:rPr lang="en-US" sz="2400" b="1" i="1" dirty="0"/>
              <a:t>Discussion where loud arguments are made</a:t>
            </a:r>
            <a:endParaRPr lang="en-US" sz="2800" b="1" i="1" dirty="0"/>
          </a:p>
        </p:txBody>
      </p:sp>
      <p:sp>
        <p:nvSpPr>
          <p:cNvPr id="5" name="TextBox 4">
            <a:extLst>
              <a:ext uri="{FF2B5EF4-FFF2-40B4-BE49-F238E27FC236}">
                <a16:creationId xmlns:a16="http://schemas.microsoft.com/office/drawing/2014/main" xmlns="" id="{2BA35DA6-4FEB-4D4E-9579-DF79FA2B114C}"/>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7</a:t>
            </a:fld>
            <a:r>
              <a:rPr lang="en-US" b="1" dirty="0">
                <a:solidFill>
                  <a:schemeClr val="bg1"/>
                </a:solidFill>
              </a:rPr>
              <a:t> of 25</a:t>
            </a:r>
          </a:p>
        </p:txBody>
      </p:sp>
      <p:pic>
        <p:nvPicPr>
          <p:cNvPr id="6" name="Picture 5">
            <a:extLst>
              <a:ext uri="{FF2B5EF4-FFF2-40B4-BE49-F238E27FC236}">
                <a16:creationId xmlns:a16="http://schemas.microsoft.com/office/drawing/2014/main" xmlns="" id="{13CC7603-F5D4-4C73-A439-6324313E78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7" name="Rectangle 6">
            <a:extLst>
              <a:ext uri="{FF2B5EF4-FFF2-40B4-BE49-F238E27FC236}">
                <a16:creationId xmlns:a16="http://schemas.microsoft.com/office/drawing/2014/main" xmlns="" id="{3D239C8B-73CF-4F4D-9BBE-0A3ADB1D0391}"/>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12E5A7F-E89B-4370-8478-C189864EE29D}"/>
              </a:ext>
            </a:extLst>
          </p:cNvPr>
          <p:cNvSpPr txBox="1"/>
          <p:nvPr/>
        </p:nvSpPr>
        <p:spPr>
          <a:xfrm>
            <a:off x="616530" y="1333041"/>
            <a:ext cx="8194961" cy="646331"/>
          </a:xfrm>
          <a:prstGeom prst="rect">
            <a:avLst/>
          </a:prstGeom>
          <a:noFill/>
        </p:spPr>
        <p:txBody>
          <a:bodyPr wrap="square" rtlCol="0">
            <a:spAutoFit/>
          </a:bodyPr>
          <a:lstStyle/>
          <a:p>
            <a:r>
              <a:rPr lang="en-US" sz="3600" b="1" i="1" u="sng" dirty="0"/>
              <a:t>RULES AND REGULATIONS (Continuation)</a:t>
            </a:r>
          </a:p>
        </p:txBody>
      </p:sp>
    </p:spTree>
    <p:extLst>
      <p:ext uri="{BB962C8B-B14F-4D97-AF65-F5344CB8AC3E}">
        <p14:creationId xmlns:p14="http://schemas.microsoft.com/office/powerpoint/2010/main" val="402198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30" y="2122136"/>
            <a:ext cx="10515600" cy="3110876"/>
          </a:xfrm>
        </p:spPr>
        <p:txBody>
          <a:bodyPr/>
          <a:lstStyle/>
          <a:p>
            <a:pPr algn="just"/>
            <a:r>
              <a:rPr lang="en-US" sz="3200" b="1" dirty="0"/>
              <a:t>EATING AND DRINKING</a:t>
            </a:r>
          </a:p>
          <a:p>
            <a:pPr lvl="1" algn="just"/>
            <a:r>
              <a:rPr lang="en-US" sz="2800" b="1" dirty="0"/>
              <a:t>Due to the nature of our resources, food and drinks (including water) are not allowed into the library.</a:t>
            </a:r>
          </a:p>
          <a:p>
            <a:pPr lvl="2" algn="just"/>
            <a:r>
              <a:rPr lang="en-US" sz="2400" b="1" i="1" dirty="0"/>
              <a:t>Water should be kept with baggage at the entrance</a:t>
            </a:r>
          </a:p>
          <a:p>
            <a:pPr lvl="2" algn="just"/>
            <a:r>
              <a:rPr lang="en-US" sz="2400" b="1" i="1" dirty="0"/>
              <a:t>Food are not allowed for keeping at the security or any other part of the library</a:t>
            </a:r>
          </a:p>
          <a:p>
            <a:pPr lvl="2" algn="just"/>
            <a:r>
              <a:rPr lang="en-US" sz="2400" b="1" i="1" dirty="0"/>
              <a:t>Patrons are advised that if for medical reason the need to take in anything while at the library, that appropriate arrangements be made with library staff for this.  Kindly see the librarian for this arrangement, prior to bringing in any food or drinks to the library.</a:t>
            </a:r>
            <a:endParaRPr lang="en-US" sz="2800" b="1" i="1" dirty="0"/>
          </a:p>
        </p:txBody>
      </p:sp>
      <p:sp>
        <p:nvSpPr>
          <p:cNvPr id="5" name="TextBox 4">
            <a:extLst>
              <a:ext uri="{FF2B5EF4-FFF2-40B4-BE49-F238E27FC236}">
                <a16:creationId xmlns:a16="http://schemas.microsoft.com/office/drawing/2014/main" xmlns="" id="{C2B897FF-B172-4992-BA0E-A763999B7420}"/>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8</a:t>
            </a:fld>
            <a:r>
              <a:rPr lang="en-US" b="1" dirty="0">
                <a:solidFill>
                  <a:schemeClr val="bg1"/>
                </a:solidFill>
              </a:rPr>
              <a:t> of 25</a:t>
            </a:r>
          </a:p>
        </p:txBody>
      </p:sp>
      <p:sp>
        <p:nvSpPr>
          <p:cNvPr id="8" name="Title 1">
            <a:extLst>
              <a:ext uri="{FF2B5EF4-FFF2-40B4-BE49-F238E27FC236}">
                <a16:creationId xmlns:a16="http://schemas.microsoft.com/office/drawing/2014/main" xmlns="" id="{70E48143-ABEC-40F1-894B-0480A0041F91}"/>
              </a:ext>
            </a:extLst>
          </p:cNvPr>
          <p:cNvSpPr>
            <a:spLocks noGrp="1"/>
          </p:cNvSpPr>
          <p:nvPr>
            <p:ph type="title"/>
          </p:nvPr>
        </p:nvSpPr>
        <p:spPr>
          <a:xfrm>
            <a:off x="616530" y="542206"/>
            <a:ext cx="10515600" cy="942543"/>
          </a:xfrm>
        </p:spPr>
        <p:txBody>
          <a:bodyPr/>
          <a:lstStyle/>
          <a:p>
            <a:pPr algn="ctr"/>
            <a:r>
              <a:rPr lang="en-GB" dirty="0"/>
              <a:t>THE LIBRARY HANDBOOK</a:t>
            </a:r>
          </a:p>
        </p:txBody>
      </p:sp>
      <p:pic>
        <p:nvPicPr>
          <p:cNvPr id="9" name="Picture 8">
            <a:extLst>
              <a:ext uri="{FF2B5EF4-FFF2-40B4-BE49-F238E27FC236}">
                <a16:creationId xmlns:a16="http://schemas.microsoft.com/office/drawing/2014/main" xmlns="" id="{EF2068D4-7401-41A1-B99A-C69B3E6D9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10" name="Rectangle 9">
            <a:extLst>
              <a:ext uri="{FF2B5EF4-FFF2-40B4-BE49-F238E27FC236}">
                <a16:creationId xmlns:a16="http://schemas.microsoft.com/office/drawing/2014/main" xmlns="" id="{98ADE094-A69B-422A-A924-BF132C16DC36}"/>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26C36FE-0F0A-408C-AD60-A041651FCF62}"/>
              </a:ext>
            </a:extLst>
          </p:cNvPr>
          <p:cNvSpPr txBox="1"/>
          <p:nvPr/>
        </p:nvSpPr>
        <p:spPr>
          <a:xfrm>
            <a:off x="616530" y="1333041"/>
            <a:ext cx="8194961" cy="646331"/>
          </a:xfrm>
          <a:prstGeom prst="rect">
            <a:avLst/>
          </a:prstGeom>
          <a:noFill/>
        </p:spPr>
        <p:txBody>
          <a:bodyPr wrap="square" rtlCol="0">
            <a:spAutoFit/>
          </a:bodyPr>
          <a:lstStyle/>
          <a:p>
            <a:r>
              <a:rPr lang="en-US" sz="3600" b="1" i="1" u="sng" dirty="0"/>
              <a:t>RULES AND REGULATIONS (Continuation)</a:t>
            </a:r>
          </a:p>
        </p:txBody>
      </p:sp>
    </p:spTree>
    <p:extLst>
      <p:ext uri="{BB962C8B-B14F-4D97-AF65-F5344CB8AC3E}">
        <p14:creationId xmlns:p14="http://schemas.microsoft.com/office/powerpoint/2010/main" val="78177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30" y="2122136"/>
            <a:ext cx="10515600" cy="3110876"/>
          </a:xfrm>
        </p:spPr>
        <p:txBody>
          <a:bodyPr/>
          <a:lstStyle/>
          <a:p>
            <a:pPr algn="just"/>
            <a:r>
              <a:rPr lang="en-US" sz="3200" b="1" dirty="0"/>
              <a:t>MUTILATING OF LIBRARY BOOKS</a:t>
            </a:r>
          </a:p>
          <a:p>
            <a:pPr lvl="1" algn="just"/>
            <a:r>
              <a:rPr lang="en-US" sz="2800" b="1" dirty="0"/>
              <a:t>Library books are not to be thorn, folded or written into.</a:t>
            </a:r>
          </a:p>
          <a:p>
            <a:pPr lvl="2" algn="just"/>
            <a:r>
              <a:rPr lang="en-US" sz="2400" b="1" i="1" dirty="0"/>
              <a:t>The tearing of library books is an offense</a:t>
            </a:r>
          </a:p>
          <a:p>
            <a:pPr lvl="2" algn="just"/>
            <a:r>
              <a:rPr lang="en-US" sz="2400" b="1" i="1" dirty="0"/>
              <a:t>Folding of books are prohibited</a:t>
            </a:r>
          </a:p>
          <a:p>
            <a:pPr lvl="2" algn="just"/>
            <a:r>
              <a:rPr lang="en-US" sz="2400" b="1" i="1" dirty="0"/>
              <a:t>Writing or underlining books are not allowed.</a:t>
            </a:r>
          </a:p>
          <a:p>
            <a:pPr lvl="2" algn="just"/>
            <a:r>
              <a:rPr lang="en-US" sz="2400" b="1" i="1" dirty="0"/>
              <a:t>You are to leave books on the table when you finish with them.  Do not attempt to shelve them back as this would be done by the library staff.</a:t>
            </a:r>
          </a:p>
        </p:txBody>
      </p:sp>
      <p:sp>
        <p:nvSpPr>
          <p:cNvPr id="5" name="TextBox 4">
            <a:extLst>
              <a:ext uri="{FF2B5EF4-FFF2-40B4-BE49-F238E27FC236}">
                <a16:creationId xmlns:a16="http://schemas.microsoft.com/office/drawing/2014/main" xmlns="" id="{773D1B4D-E407-4B55-A68E-55C5E132A67A}"/>
              </a:ext>
            </a:extLst>
          </p:cNvPr>
          <p:cNvSpPr txBox="1"/>
          <p:nvPr/>
        </p:nvSpPr>
        <p:spPr>
          <a:xfrm>
            <a:off x="9485524" y="6510970"/>
            <a:ext cx="2655065" cy="369332"/>
          </a:xfrm>
          <a:prstGeom prst="rect">
            <a:avLst/>
          </a:prstGeom>
          <a:noFill/>
        </p:spPr>
        <p:txBody>
          <a:bodyPr wrap="square" rtlCol="0">
            <a:spAutoFit/>
          </a:bodyPr>
          <a:lstStyle/>
          <a:p>
            <a:pPr algn="ctr"/>
            <a:r>
              <a:rPr lang="en-US" b="1" dirty="0">
                <a:solidFill>
                  <a:schemeClr val="bg1"/>
                </a:solidFill>
              </a:rPr>
              <a:t>Slide </a:t>
            </a:r>
            <a:fld id="{25900650-2B2E-421D-94CE-CFB47324F125}" type="slidenum">
              <a:rPr lang="en-US" b="1" smtClean="0">
                <a:solidFill>
                  <a:schemeClr val="bg1"/>
                </a:solidFill>
              </a:rPr>
              <a:pPr algn="ctr"/>
              <a:t>9</a:t>
            </a:fld>
            <a:r>
              <a:rPr lang="en-US" b="1" dirty="0">
                <a:solidFill>
                  <a:schemeClr val="bg1"/>
                </a:solidFill>
              </a:rPr>
              <a:t> of 25</a:t>
            </a:r>
          </a:p>
        </p:txBody>
      </p:sp>
      <p:sp>
        <p:nvSpPr>
          <p:cNvPr id="8" name="Title 1">
            <a:extLst>
              <a:ext uri="{FF2B5EF4-FFF2-40B4-BE49-F238E27FC236}">
                <a16:creationId xmlns:a16="http://schemas.microsoft.com/office/drawing/2014/main" xmlns="" id="{63F9916C-7FA6-4468-9749-A788A26D44C6}"/>
              </a:ext>
            </a:extLst>
          </p:cNvPr>
          <p:cNvSpPr>
            <a:spLocks noGrp="1"/>
          </p:cNvSpPr>
          <p:nvPr>
            <p:ph type="title"/>
          </p:nvPr>
        </p:nvSpPr>
        <p:spPr>
          <a:xfrm>
            <a:off x="616530" y="542206"/>
            <a:ext cx="10515600" cy="942543"/>
          </a:xfrm>
        </p:spPr>
        <p:txBody>
          <a:bodyPr/>
          <a:lstStyle/>
          <a:p>
            <a:pPr algn="ctr"/>
            <a:r>
              <a:rPr lang="en-GB" dirty="0"/>
              <a:t>THE LIBRARY HANDBOOK</a:t>
            </a:r>
          </a:p>
        </p:txBody>
      </p:sp>
      <p:pic>
        <p:nvPicPr>
          <p:cNvPr id="9" name="Picture 8">
            <a:extLst>
              <a:ext uri="{FF2B5EF4-FFF2-40B4-BE49-F238E27FC236}">
                <a16:creationId xmlns:a16="http://schemas.microsoft.com/office/drawing/2014/main" xmlns="" id="{F2E2D050-663E-4A0F-AEB3-BCEDC35025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00" y="896052"/>
            <a:ext cx="6631234" cy="1334536"/>
          </a:xfrm>
          <a:prstGeom prst="rect">
            <a:avLst/>
          </a:prstGeom>
        </p:spPr>
      </p:pic>
      <p:sp>
        <p:nvSpPr>
          <p:cNvPr id="10" name="Rectangle 9">
            <a:extLst>
              <a:ext uri="{FF2B5EF4-FFF2-40B4-BE49-F238E27FC236}">
                <a16:creationId xmlns:a16="http://schemas.microsoft.com/office/drawing/2014/main" xmlns="" id="{55CF5496-E6F3-4B78-A0B3-C89E3A93EC36}"/>
              </a:ext>
            </a:extLst>
          </p:cNvPr>
          <p:cNvSpPr/>
          <p:nvPr/>
        </p:nvSpPr>
        <p:spPr>
          <a:xfrm>
            <a:off x="4835236" y="1429323"/>
            <a:ext cx="2064328" cy="5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89A96D03-D429-4929-9939-F0F6A5114C2F}"/>
              </a:ext>
            </a:extLst>
          </p:cNvPr>
          <p:cNvSpPr txBox="1"/>
          <p:nvPr/>
        </p:nvSpPr>
        <p:spPr>
          <a:xfrm>
            <a:off x="616530" y="1333041"/>
            <a:ext cx="8194961" cy="646331"/>
          </a:xfrm>
          <a:prstGeom prst="rect">
            <a:avLst/>
          </a:prstGeom>
          <a:noFill/>
        </p:spPr>
        <p:txBody>
          <a:bodyPr wrap="square" rtlCol="0">
            <a:spAutoFit/>
          </a:bodyPr>
          <a:lstStyle/>
          <a:p>
            <a:r>
              <a:rPr lang="en-US" sz="3600" b="1" i="1" u="sng" dirty="0"/>
              <a:t>RULES AND REGULATIONS (Continuation)</a:t>
            </a:r>
          </a:p>
        </p:txBody>
      </p:sp>
    </p:spTree>
    <p:extLst>
      <p:ext uri="{BB962C8B-B14F-4D97-AF65-F5344CB8AC3E}">
        <p14:creationId xmlns:p14="http://schemas.microsoft.com/office/powerpoint/2010/main" val="680082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00D02ADE-1E8A-4847-BA83-3E75735E0C3E}" vid="{518BA617-7EB5-457B-B5AC-B2D1EED4A2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CSUC PowerPoint Template</Template>
  <TotalTime>2888</TotalTime>
  <Words>3625</Words>
  <Application>Microsoft Office PowerPoint</Application>
  <PresentationFormat>Custom</PresentationFormat>
  <Paragraphs>394</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ORIENTATION OVERVIEW</vt:lpstr>
      <vt:lpstr>WELCOME TO THE LIBRARY</vt:lpstr>
      <vt:lpstr>OPENING HOURS</vt:lpstr>
      <vt:lpstr>THE LIBRARY HANDBOOK</vt:lpstr>
      <vt:lpstr>THE LIBRARY HANDBOOK</vt:lpstr>
      <vt:lpstr>THE LIBRARY HANDBOOK</vt:lpstr>
      <vt:lpstr>THE LIBRARY HANDBOOK</vt:lpstr>
      <vt:lpstr>THE LIBRARY HANDBOOK</vt:lpstr>
      <vt:lpstr>THE LIBRARY HANDBOOK</vt:lpstr>
      <vt:lpstr>THE LIBRARY HANDBOOK</vt:lpstr>
      <vt:lpstr>CLASSIFICATION OF LIBRARY MATERIALS</vt:lpstr>
      <vt:lpstr>CLASSIFICATION OF LIBRARY MATERIALS</vt:lpstr>
      <vt:lpstr>CLASSIFICATION OF LIBRARY MATERIALS</vt:lpstr>
      <vt:lpstr>CLASSIFICATION OF LIBRARY MATERIALS</vt:lpstr>
      <vt:lpstr>CLASSIFICATION OF LIBRARY MATERIALS</vt:lpstr>
      <vt:lpstr>CLASSIFICATION OF LIBRARY MATERIALS</vt:lpstr>
      <vt:lpstr>LIBRARY OPEN DAY EVENT</vt:lpstr>
      <vt:lpstr>LIBRARY NEWSLETTER – THE ORIENT</vt:lpstr>
      <vt:lpstr>LIBRARY NEWSLETTER – THE ORIENT</vt:lpstr>
      <vt:lpstr>LIBRARY BROCHURE</vt:lpstr>
      <vt:lpstr>DAILY ALERT</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RESOURCES AND SERVICES</vt:lpstr>
      <vt:lpstr>LIBRARY AUXILIARY SERVICES</vt:lpstr>
      <vt:lpstr>LIBRARY AND SOCIAL MEDIA</vt:lpstr>
      <vt:lpstr>LIBRARY AND SOCIAL MEDIA</vt:lpstr>
      <vt:lpstr>LIBRARY AND SOCIAL MEDIA</vt:lpstr>
      <vt:lpstr>LIBRARY AND SOCIAL MEDIA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CSUC CEEE</dc:creator>
  <cp:lastModifiedBy>Josephine Yeboah</cp:lastModifiedBy>
  <cp:revision>66</cp:revision>
  <dcterms:created xsi:type="dcterms:W3CDTF">2018-09-05T13:09:39Z</dcterms:created>
  <dcterms:modified xsi:type="dcterms:W3CDTF">2019-09-29T07:04:15Z</dcterms:modified>
</cp:coreProperties>
</file>