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310" r:id="rId4"/>
    <p:sldId id="309" r:id="rId5"/>
    <p:sldId id="306" r:id="rId6"/>
    <p:sldId id="308" r:id="rId7"/>
    <p:sldId id="291" r:id="rId8"/>
    <p:sldId id="262" r:id="rId9"/>
    <p:sldId id="290" r:id="rId10"/>
    <p:sldId id="292" r:id="rId11"/>
    <p:sldId id="294" r:id="rId12"/>
    <p:sldId id="293" r:id="rId13"/>
    <p:sldId id="295" r:id="rId14"/>
    <p:sldId id="296" r:id="rId15"/>
    <p:sldId id="289" r:id="rId16"/>
    <p:sldId id="297" r:id="rId17"/>
    <p:sldId id="298" r:id="rId18"/>
    <p:sldId id="301" r:id="rId19"/>
    <p:sldId id="25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318" y="-83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66EDB9-E060-4101-BBC8-DBE1F27DD92B}" type="datetimeFigureOut">
              <a:rPr lang="en-US" smtClean="0"/>
              <a:pPr/>
              <a:t>9/13/2019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C44918-5B74-4439-86C9-87D8851D356F}" type="slidenum">
              <a:rPr lang="en-US" smtClean="0"/>
              <a:pPr/>
              <a:t>‹#›</a:t>
            </a:fld>
            <a:endParaRPr lang="en-US"/>
          </a:p>
        </p:txBody>
      </p:sp>
    </p:spTree>
    <p:extLst>
      <p:ext uri="{BB962C8B-B14F-4D97-AF65-F5344CB8AC3E}">
        <p14:creationId xmlns:p14="http://schemas.microsoft.com/office/powerpoint/2010/main" val="387941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D9E85F4-29E7-4DBD-8DF9-C070AF155148}" type="datetime1">
              <a:rPr lang="en-GB" smtClean="0"/>
              <a:pPr/>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249268950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2F8614D-7746-4897-8307-32B61380C2AE}" type="datetime1">
              <a:rPr lang="en-GB" smtClean="0"/>
              <a:pPr/>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312892276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FB8C9A2-E15E-4A26-9560-73E3D43AA4D9}" type="datetime1">
              <a:rPr lang="en-GB" smtClean="0"/>
              <a:pPr/>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398874039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8FABA3-9C39-49CA-906E-96A8D7416D3C}" type="datetime1">
              <a:rPr lang="en-GB" smtClean="0"/>
              <a:pPr/>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103862272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41DBA9-523B-4C93-B07D-43AFF586E3F2}" type="datetime1">
              <a:rPr lang="en-GB" smtClean="0"/>
              <a:pPr/>
              <a:t>13/09/2019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359286687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C4BE938-BD98-4C7A-9C4D-04EB575EF352}" type="datetime1">
              <a:rPr lang="en-GB" smtClean="0"/>
              <a:pPr/>
              <a:t>13/09/2019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165193794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4CDAB67-F2A8-4876-8446-0D25BE8D492E}" type="datetime1">
              <a:rPr lang="en-GB" smtClean="0"/>
              <a:pPr/>
              <a:t>13/09/2019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33835041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46D04A2-4E79-4B70-9649-CE19412EC9A6}" type="datetime1">
              <a:rPr lang="en-GB" smtClean="0"/>
              <a:pPr/>
              <a:t>13/09/2019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53839174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CC107-D1FF-4620-B0E6-0D7C94DE6425}" type="datetime1">
              <a:rPr lang="en-GB" smtClean="0"/>
              <a:pPr/>
              <a:t>13/09/2019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190199352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2C1ED6-258E-44EA-A6F1-55BF2B1367DA}" type="datetime1">
              <a:rPr lang="en-GB" smtClean="0"/>
              <a:pPr/>
              <a:t>13/09/2019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296608698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28E3EC-3769-4047-818A-19100CB4A627}" type="datetime1">
              <a:rPr lang="en-GB" smtClean="0"/>
              <a:pPr/>
              <a:t>13/09/2019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4C9F59-4273-4C6D-B87D-4C87F0298ADF}" type="slidenum">
              <a:rPr lang="en-GB" smtClean="0"/>
              <a:pPr/>
              <a:t>‹#›</a:t>
            </a:fld>
            <a:endParaRPr lang="en-GB"/>
          </a:p>
        </p:txBody>
      </p:sp>
    </p:spTree>
    <p:extLst>
      <p:ext uri="{BB962C8B-B14F-4D97-AF65-F5344CB8AC3E}">
        <p14:creationId xmlns:p14="http://schemas.microsoft.com/office/powerpoint/2010/main" val="241272261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591F09-DA93-4AD3-A8C6-D0F3620D534E}" type="datetime1">
              <a:rPr lang="en-GB" smtClean="0"/>
              <a:pPr/>
              <a:t>13/09/2019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4C9F59-4273-4C6D-B87D-4C87F0298ADF}" type="slidenum">
              <a:rPr lang="en-GB" smtClean="0"/>
              <a:pPr/>
              <a:t>‹#›</a:t>
            </a:fld>
            <a:endParaRPr lang="en-GB"/>
          </a:p>
        </p:txBody>
      </p:sp>
    </p:spTree>
    <p:extLst>
      <p:ext uri="{BB962C8B-B14F-4D97-AF65-F5344CB8AC3E}">
        <p14:creationId xmlns:p14="http://schemas.microsoft.com/office/powerpoint/2010/main" val="3026530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635166"/>
            <a:ext cx="12192000" cy="554768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455192" y="5663408"/>
            <a:ext cx="7253708" cy="1194592"/>
          </a:xfrm>
        </p:spPr>
        <p:txBody>
          <a:bodyPr>
            <a:normAutofit fontScale="47500" lnSpcReduction="20000"/>
          </a:bodyPr>
          <a:lstStyle/>
          <a:p>
            <a:pPr marL="114300" lvl="0" indent="-114300">
              <a:lnSpc>
                <a:spcPct val="170000"/>
              </a:lnSpc>
              <a:spcBef>
                <a:spcPts val="0"/>
              </a:spcBef>
              <a:buClr>
                <a:srgbClr val="3B3B3B"/>
              </a:buClr>
              <a:buSzPct val="25000"/>
            </a:pPr>
            <a:r>
              <a:rPr lang="en" sz="6000" b="1" i="0" u="none" strike="noStrike" cap="none" baseline="0" dirty="0" smtClean="0">
                <a:solidFill>
                  <a:schemeClr val="lt1"/>
                </a:solidFill>
                <a:latin typeface="Arial"/>
                <a:ea typeface="Arial"/>
                <a:cs typeface="Arial"/>
                <a:sym typeface="Arial"/>
              </a:rPr>
              <a:t>REV. </a:t>
            </a:r>
            <a:r>
              <a:rPr lang="en" sz="6000" b="1" dirty="0" smtClean="0">
                <a:solidFill>
                  <a:schemeClr val="lt1"/>
                </a:solidFill>
                <a:latin typeface="Arial"/>
                <a:ea typeface="Arial"/>
                <a:cs typeface="Arial"/>
                <a:sym typeface="Arial"/>
              </a:rPr>
              <a:t>ANTHONY BOATENG-AGYENIM</a:t>
            </a:r>
            <a:endParaRPr lang="en" sz="6000" b="1" i="0" u="none" strike="noStrike" cap="none" baseline="0" dirty="0" smtClean="0">
              <a:solidFill>
                <a:schemeClr val="lt1"/>
              </a:solidFill>
              <a:latin typeface="Arial"/>
              <a:ea typeface="Arial"/>
              <a:cs typeface="Arial"/>
              <a:sym typeface="Arial"/>
            </a:endParaRPr>
          </a:p>
          <a:p>
            <a:endParaRPr lang="en-GB" dirty="0"/>
          </a:p>
        </p:txBody>
      </p:sp>
      <p:sp>
        <p:nvSpPr>
          <p:cNvPr id="8" name="TextBox 7"/>
          <p:cNvSpPr txBox="1"/>
          <p:nvPr/>
        </p:nvSpPr>
        <p:spPr>
          <a:xfrm>
            <a:off x="1685086" y="1967791"/>
            <a:ext cx="8995611" cy="3354765"/>
          </a:xfrm>
          <a:prstGeom prst="rect">
            <a:avLst/>
          </a:prstGeom>
          <a:noFill/>
        </p:spPr>
        <p:txBody>
          <a:bodyPr wrap="square" rtlCol="0">
            <a:spAutoFit/>
          </a:bodyPr>
          <a:lstStyle/>
          <a:p>
            <a:pPr algn="ctr" eaLnBrk="0" hangingPunct="0">
              <a:defRPr/>
            </a:pPr>
            <a:r>
              <a:rPr lang="en-GB" sz="4400" b="1" spc="-100" dirty="0" smtClean="0">
                <a:solidFill>
                  <a:schemeClr val="bg1"/>
                </a:solidFill>
              </a:rPr>
              <a:t>ORIENTATION FOR FRESH STUDENTS</a:t>
            </a:r>
            <a:br>
              <a:rPr lang="en-GB" sz="4400" b="1" spc="-100" dirty="0" smtClean="0">
                <a:solidFill>
                  <a:schemeClr val="bg1"/>
                </a:solidFill>
              </a:rPr>
            </a:br>
            <a:r>
              <a:rPr lang="en-GB" sz="4400" b="1" spc="-100" dirty="0" smtClean="0">
                <a:solidFill>
                  <a:schemeClr val="bg1"/>
                </a:solidFill>
              </a:rPr>
              <a:t>2019/2020 ACADEMIC YEAR</a:t>
            </a:r>
          </a:p>
          <a:p>
            <a:pPr algn="ctr" eaLnBrk="0" hangingPunct="0">
              <a:defRPr/>
            </a:pPr>
            <a:endParaRPr lang="en-GB" sz="4400" b="1" spc="-100" dirty="0" smtClean="0">
              <a:solidFill>
                <a:schemeClr val="bg1"/>
              </a:solidFill>
            </a:endParaRPr>
          </a:p>
          <a:p>
            <a:pPr algn="ctr" eaLnBrk="0" hangingPunct="0">
              <a:defRPr/>
            </a:pPr>
            <a:r>
              <a:rPr lang="en-GB" sz="8000" b="1" spc="-100" dirty="0" smtClean="0">
                <a:solidFill>
                  <a:schemeClr val="bg1"/>
                </a:solidFill>
              </a:rPr>
              <a:t>CHAPLAINCY</a:t>
            </a:r>
            <a:endParaRPr lang="en-GB" sz="8000" b="1" spc="-100" dirty="0">
              <a:solidFill>
                <a:schemeClr val="bg1"/>
              </a:solidFill>
            </a:endParaRPr>
          </a:p>
        </p:txBody>
      </p:sp>
      <p:sp>
        <p:nvSpPr>
          <p:cNvPr id="10" name="Rectangle 9"/>
          <p:cNvSpPr/>
          <p:nvPr/>
        </p:nvSpPr>
        <p:spPr>
          <a:xfrm>
            <a:off x="0" y="1428939"/>
            <a:ext cx="12192000" cy="24063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1598192" y="373881"/>
            <a:ext cx="9611225" cy="1261884"/>
          </a:xfrm>
          <a:prstGeom prst="rect">
            <a:avLst/>
          </a:prstGeom>
          <a:noFill/>
        </p:spPr>
        <p:txBody>
          <a:bodyPr wrap="square" rtlCol="0">
            <a:spAutoFit/>
          </a:bodyPr>
          <a:lstStyle/>
          <a:p>
            <a:pPr lvl="0" algn="ctr"/>
            <a:r>
              <a:rPr lang="en" sz="3000" b="1" dirty="0" smtClean="0">
                <a:solidFill>
                  <a:srgbClr val="002060"/>
                </a:solidFill>
                <a:latin typeface="Myriad Pro Light" panose="020B0603030403020204" pitchFamily="34" charset="0"/>
                <a:ea typeface="Open Sans"/>
                <a:cs typeface="Open Sans"/>
                <a:sym typeface="Open Sans"/>
              </a:rPr>
              <a:t>CHRISTIAN SERVICE UNIVERSITY COLLEGE, KUMASI</a:t>
            </a:r>
            <a:r>
              <a:rPr lang="en" sz="3200" b="1" dirty="0" smtClean="0">
                <a:solidFill>
                  <a:srgbClr val="002060"/>
                </a:solidFill>
                <a:latin typeface="Myriad Pro Light" panose="020B0603030403020204" pitchFamily="34" charset="0"/>
                <a:ea typeface="Open Sans"/>
                <a:cs typeface="Open Sans"/>
                <a:sym typeface="Open Sans"/>
              </a:rPr>
              <a:t>	</a:t>
            </a:r>
            <a:r>
              <a:rPr lang="en" sz="4400" b="1" dirty="0" smtClean="0">
                <a:solidFill>
                  <a:srgbClr val="002060"/>
                </a:solidFill>
                <a:latin typeface="Myriad Pro Light" panose="020B0603030403020204" pitchFamily="34" charset="0"/>
                <a:ea typeface="Open Sans"/>
                <a:cs typeface="Open Sans"/>
                <a:sym typeface="Open Sans"/>
              </a:rPr>
              <a:t>	</a:t>
            </a:r>
            <a:endParaRPr lang="en" sz="4400" b="1" i="0" u="none" strike="noStrike" cap="none" baseline="0" dirty="0" smtClean="0">
              <a:solidFill>
                <a:srgbClr val="002060"/>
              </a:solidFill>
              <a:latin typeface="Myriad Pro Light" panose="020B0603030403020204" pitchFamily="34" charset="0"/>
              <a:ea typeface="Open Sans"/>
              <a:cs typeface="Open Sans"/>
              <a:sym typeface="Open Sans"/>
            </a:endParaRPr>
          </a:p>
        </p:txBody>
      </p:sp>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4168" y="75909"/>
            <a:ext cx="1198219" cy="1261284"/>
          </a:xfrm>
          <a:prstGeom prst="rect">
            <a:avLst/>
          </a:prstGeom>
        </p:spPr>
      </p:pic>
    </p:spTree>
    <p:extLst>
      <p:ext uri="{BB962C8B-B14F-4D97-AF65-F5344CB8AC3E}">
        <p14:creationId xmlns:p14="http://schemas.microsoft.com/office/powerpoint/2010/main" val="6027807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20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build="p"/>
      <p:bldP spid="1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660400"/>
            <a:ext cx="10881359" cy="5570583"/>
          </a:xfrm>
        </p:spPr>
        <p:txBody>
          <a:bodyPr>
            <a:normAutofit/>
          </a:bodyPr>
          <a:lstStyle/>
          <a:p>
            <a:pPr fontAlgn="base">
              <a:buFont typeface="Wingdings" pitchFamily="2" charset="2"/>
              <a:buChar char="q"/>
            </a:pPr>
            <a:r>
              <a:rPr lang="en-US" sz="4000" b="1" dirty="0" smtClean="0">
                <a:effectLst>
                  <a:outerShdw blurRad="38100" dist="38100" dir="2700000" algn="tl">
                    <a:srgbClr val="000000">
                      <a:alpha val="43137"/>
                    </a:srgbClr>
                  </a:outerShdw>
                </a:effectLst>
              </a:rPr>
              <a:t>Activities of the Chaplaincy</a:t>
            </a:r>
            <a:endParaRPr lang="en-US" sz="4000" dirty="0" smtClean="0">
              <a:effectLst>
                <a:outerShdw blurRad="38100" dist="38100" dir="2700000" algn="tl">
                  <a:srgbClr val="000000">
                    <a:alpha val="43137"/>
                  </a:srgbClr>
                </a:outerShdw>
              </a:effectLst>
            </a:endParaRPr>
          </a:p>
          <a:p>
            <a:pPr fontAlgn="base"/>
            <a:r>
              <a:rPr lang="en-US" sz="4400" dirty="0" smtClean="0">
                <a:effectLst>
                  <a:outerShdw blurRad="38100" dist="38100" dir="2700000" algn="tl">
                    <a:srgbClr val="000000">
                      <a:alpha val="43137"/>
                    </a:srgbClr>
                  </a:outerShdw>
                </a:effectLst>
              </a:rPr>
              <a:t>Plan and coordinate all Chaplaincy related activities of the University College.</a:t>
            </a:r>
          </a:p>
          <a:p>
            <a:pPr fontAlgn="base">
              <a:buNone/>
            </a:pPr>
            <a:endParaRPr lang="en-US" sz="2000" dirty="0" smtClean="0">
              <a:effectLst>
                <a:outerShdw blurRad="38100" dist="38100" dir="2700000" algn="tl">
                  <a:srgbClr val="000000">
                    <a:alpha val="43137"/>
                  </a:srgbClr>
                </a:outerShdw>
              </a:effectLst>
            </a:endParaRPr>
          </a:p>
          <a:p>
            <a:pPr fontAlgn="base"/>
            <a:r>
              <a:rPr lang="en-US" sz="4400" dirty="0" smtClean="0">
                <a:effectLst>
                  <a:outerShdw blurRad="38100" dist="38100" dir="2700000" algn="tl">
                    <a:srgbClr val="000000">
                      <a:alpha val="43137"/>
                    </a:srgbClr>
                  </a:outerShdw>
                </a:effectLst>
              </a:rPr>
              <a:t>Arrange and officiate chapel services (including Sunday, Wednesday, Commencement, Commissioning and Thanksgiving, Easter Reflections, Carols and Induction) and Staff Fellowships.</a:t>
            </a:r>
          </a:p>
          <a:p>
            <a:pPr>
              <a:buNone/>
            </a:pPr>
            <a:endParaRPr lang="en-US" dirty="0" smtClean="0">
              <a:cs typeface="Tahoma" pitchFamily="34" charset="0"/>
            </a:endParaRPr>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986971"/>
            <a:ext cx="10881359" cy="5244012"/>
          </a:xfrm>
        </p:spPr>
        <p:txBody>
          <a:bodyPr>
            <a:normAutofit lnSpcReduction="10000"/>
          </a:bodyPr>
          <a:lstStyle/>
          <a:p>
            <a:pPr fontAlgn="base"/>
            <a:r>
              <a:rPr lang="en-US" sz="4000" dirty="0" smtClean="0">
                <a:effectLst>
                  <a:outerShdw blurRad="38100" dist="38100" dir="2700000" algn="tl">
                    <a:srgbClr val="000000">
                      <a:alpha val="43137"/>
                    </a:srgbClr>
                  </a:outerShdw>
                </a:effectLst>
              </a:rPr>
              <a:t>Collaborate with Faith and Practice </a:t>
            </a:r>
            <a:r>
              <a:rPr lang="en-US" sz="4000" dirty="0" err="1" smtClean="0">
                <a:effectLst>
                  <a:outerShdw blurRad="38100" dist="38100" dir="2700000" algn="tl">
                    <a:srgbClr val="000000">
                      <a:alpha val="43137"/>
                    </a:srgbClr>
                  </a:outerShdw>
                </a:effectLst>
              </a:rPr>
              <a:t>Programme</a:t>
            </a:r>
            <a:r>
              <a:rPr lang="en-US" sz="4000" dirty="0" smtClean="0">
                <a:effectLst>
                  <a:outerShdw blurRad="38100" dist="38100" dir="2700000" algn="tl">
                    <a:srgbClr val="000000">
                      <a:alpha val="43137"/>
                    </a:srgbClr>
                  </a:outerShdw>
                </a:effectLst>
              </a:rPr>
              <a:t> (FAPP) Coordinator to ensure effective implementation of the </a:t>
            </a:r>
            <a:r>
              <a:rPr lang="en-US" sz="4000" dirty="0" err="1" smtClean="0">
                <a:effectLst>
                  <a:outerShdw blurRad="38100" dist="38100" dir="2700000" algn="tl">
                    <a:srgbClr val="000000">
                      <a:alpha val="43137"/>
                    </a:srgbClr>
                  </a:outerShdw>
                </a:effectLst>
              </a:rPr>
              <a:t>programme</a:t>
            </a:r>
            <a:r>
              <a:rPr lang="en-US" sz="4000" dirty="0" smtClean="0">
                <a:effectLst>
                  <a:outerShdw blurRad="38100" dist="38100" dir="2700000" algn="tl">
                    <a:srgbClr val="000000">
                      <a:alpha val="43137"/>
                    </a:srgbClr>
                  </a:outerShdw>
                </a:effectLst>
              </a:rPr>
              <a:t>.</a:t>
            </a:r>
          </a:p>
          <a:p>
            <a:pPr fontAlgn="base"/>
            <a:r>
              <a:rPr lang="en-US" sz="4000" dirty="0" smtClean="0">
                <a:effectLst>
                  <a:outerShdw blurRad="38100" dist="38100" dir="2700000" algn="tl">
                    <a:srgbClr val="000000">
                      <a:alpha val="43137"/>
                    </a:srgbClr>
                  </a:outerShdw>
                </a:effectLst>
              </a:rPr>
              <a:t>Coordinate and oversee the University College’s involvement in the Kumasi Chaplaincy Board’s activities.</a:t>
            </a:r>
          </a:p>
          <a:p>
            <a:pPr fontAlgn="base"/>
            <a:r>
              <a:rPr lang="en-US" sz="4000" dirty="0" smtClean="0">
                <a:effectLst>
                  <a:outerShdw blurRad="38100" dist="38100" dir="2700000" algn="tl">
                    <a:srgbClr val="000000">
                      <a:alpha val="43137"/>
                    </a:srgbClr>
                  </a:outerShdw>
                </a:effectLst>
              </a:rPr>
              <a:t>Collaborate with the University </a:t>
            </a:r>
            <a:r>
              <a:rPr lang="en-US" sz="4000" smtClean="0">
                <a:effectLst>
                  <a:outerShdw blurRad="38100" dist="38100" dir="2700000" algn="tl">
                    <a:srgbClr val="000000">
                      <a:alpha val="43137"/>
                    </a:srgbClr>
                  </a:outerShdw>
                </a:effectLst>
              </a:rPr>
              <a:t>College Counselors </a:t>
            </a:r>
            <a:r>
              <a:rPr lang="en-US" sz="4000" dirty="0" smtClean="0">
                <a:effectLst>
                  <a:outerShdw blurRad="38100" dist="38100" dir="2700000" algn="tl">
                    <a:srgbClr val="000000">
                      <a:alpha val="43137"/>
                    </a:srgbClr>
                  </a:outerShdw>
                </a:effectLst>
              </a:rPr>
              <a:t>to provide counseling services to Staff and Students.</a:t>
            </a:r>
          </a:p>
          <a:p>
            <a:pPr>
              <a:buNone/>
            </a:pPr>
            <a:endParaRPr lang="en-GB" sz="3600" dirty="0" smtClean="0"/>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1" name="Title 1"/>
          <p:cNvSpPr>
            <a:spLocks noGrp="1"/>
          </p:cNvSpPr>
          <p:nvPr>
            <p:ph type="title"/>
          </p:nvPr>
        </p:nvSpPr>
        <p:spPr>
          <a:xfrm>
            <a:off x="838200" y="353451"/>
            <a:ext cx="10515600" cy="632565"/>
          </a:xfrm>
        </p:spPr>
        <p:txBody>
          <a:bodyPr>
            <a:normAutofit fontScale="90000"/>
          </a:bodyPr>
          <a:lstStyle/>
          <a:p>
            <a:pPr algn="ctr"/>
            <a:r>
              <a:rPr lang="en-GB" sz="2800" b="1" dirty="0" smtClean="0"/>
              <a:t/>
            </a:r>
            <a:br>
              <a:rPr lang="en-GB" sz="2800" b="1" dirty="0" smtClean="0"/>
            </a:br>
            <a:endParaRPr lang="en-GB" sz="2800" b="1" dirty="0"/>
          </a:p>
        </p:txBody>
      </p:sp>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986970"/>
            <a:ext cx="10881359" cy="5312229"/>
          </a:xfrm>
        </p:spPr>
        <p:txBody>
          <a:bodyPr>
            <a:noAutofit/>
          </a:bodyPr>
          <a:lstStyle/>
          <a:p>
            <a:pPr fontAlgn="base">
              <a:buFont typeface="Wingdings" pitchFamily="2" charset="2"/>
              <a:buChar char="q"/>
            </a:pPr>
            <a:r>
              <a:rPr lang="en-US" sz="3200" b="1" dirty="0" smtClean="0">
                <a:effectLst>
                  <a:outerShdw blurRad="38100" dist="38100" dir="2700000" algn="tl">
                    <a:srgbClr val="000000">
                      <a:alpha val="43137"/>
                    </a:srgbClr>
                  </a:outerShdw>
                </a:effectLst>
              </a:rPr>
              <a:t>Morning Devotions</a:t>
            </a:r>
            <a:endParaRPr lang="en-US" sz="3200" dirty="0" smtClean="0">
              <a:effectLst>
                <a:outerShdw blurRad="38100" dist="38100" dir="2700000" algn="tl">
                  <a:srgbClr val="000000">
                    <a:alpha val="43137"/>
                  </a:srgbClr>
                </a:outerShdw>
              </a:effectLst>
            </a:endParaRPr>
          </a:p>
          <a:p>
            <a:pPr fontAlgn="base"/>
            <a:r>
              <a:rPr lang="en-US" sz="3200" dirty="0" smtClean="0">
                <a:effectLst>
                  <a:outerShdw blurRad="38100" dist="38100" dir="2700000" algn="tl">
                    <a:srgbClr val="000000">
                      <a:alpha val="43137"/>
                    </a:srgbClr>
                  </a:outerShdw>
                </a:effectLst>
              </a:rPr>
              <a:t>Through the assistance of our student chaplain and other matured Christians on campus, morning devotions are held in the Executive Hostel and other affiliate student hostels of the University College from 5:00 am-6:00 am (Mondays, Wednesdays, and Fridays).</a:t>
            </a:r>
          </a:p>
          <a:p>
            <a:pPr fontAlgn="base">
              <a:buNone/>
            </a:pPr>
            <a:endParaRPr lang="en-US" dirty="0" smtClean="0">
              <a:effectLst>
                <a:outerShdw blurRad="38100" dist="38100" dir="2700000" algn="tl">
                  <a:srgbClr val="000000">
                    <a:alpha val="43137"/>
                  </a:srgbClr>
                </a:outerShdw>
              </a:effectLst>
            </a:endParaRPr>
          </a:p>
          <a:p>
            <a:pPr fontAlgn="base">
              <a:buFont typeface="Wingdings" pitchFamily="2" charset="2"/>
              <a:buChar char="q"/>
            </a:pPr>
            <a:r>
              <a:rPr lang="en-US" sz="3200" b="1" dirty="0" smtClean="0">
                <a:effectLst>
                  <a:outerShdw blurRad="38100" dist="38100" dir="2700000" algn="tl">
                    <a:srgbClr val="000000">
                      <a:alpha val="43137"/>
                    </a:srgbClr>
                  </a:outerShdw>
                </a:effectLst>
              </a:rPr>
              <a:t>Chapel Services</a:t>
            </a:r>
            <a:endParaRPr lang="en-US" sz="3200" dirty="0" smtClean="0">
              <a:effectLst>
                <a:outerShdw blurRad="38100" dist="38100" dir="2700000" algn="tl">
                  <a:srgbClr val="000000">
                    <a:alpha val="43137"/>
                  </a:srgbClr>
                </a:outerShdw>
              </a:effectLst>
            </a:endParaRPr>
          </a:p>
          <a:p>
            <a:pPr fontAlgn="base"/>
            <a:r>
              <a:rPr lang="en-US" sz="3200" dirty="0" smtClean="0">
                <a:effectLst>
                  <a:outerShdw blurRad="38100" dist="38100" dir="2700000" algn="tl">
                    <a:srgbClr val="000000">
                      <a:alpha val="43137"/>
                    </a:srgbClr>
                  </a:outerShdw>
                </a:effectLst>
              </a:rPr>
              <a:t>Church services are held for the various sessions of our students (Regular School Students, Evening School Students and the Weekend School Students).</a:t>
            </a:r>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1" name="Title 1"/>
          <p:cNvSpPr>
            <a:spLocks noGrp="1"/>
          </p:cNvSpPr>
          <p:nvPr>
            <p:ph type="title"/>
          </p:nvPr>
        </p:nvSpPr>
        <p:spPr>
          <a:xfrm>
            <a:off x="838200" y="353451"/>
            <a:ext cx="10515600" cy="632565"/>
          </a:xfrm>
        </p:spPr>
        <p:txBody>
          <a:bodyPr>
            <a:normAutofit/>
          </a:bodyPr>
          <a:lstStyle/>
          <a:p>
            <a:pPr algn="ctr"/>
            <a:r>
              <a:rPr lang="en-GB" sz="2800" b="1" dirty="0" smtClean="0">
                <a:effectLst>
                  <a:outerShdw blurRad="38100" dist="38100" dir="2700000" algn="tl">
                    <a:srgbClr val="000000">
                      <a:alpha val="43137"/>
                    </a:srgbClr>
                  </a:outerShdw>
                </a:effectLst>
              </a:rPr>
              <a:t>PROGRAMMES FOR SPIRITUAL GROWTH</a:t>
            </a:r>
            <a:endParaRPr lang="en-GB"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986971"/>
            <a:ext cx="10881359" cy="5244012"/>
          </a:xfrm>
        </p:spPr>
        <p:txBody>
          <a:bodyPr>
            <a:normAutofit lnSpcReduction="10000"/>
          </a:bodyPr>
          <a:lstStyle/>
          <a:p>
            <a:pPr fontAlgn="base">
              <a:buFont typeface="Wingdings" pitchFamily="2" charset="2"/>
              <a:buChar char="q"/>
            </a:pPr>
            <a:r>
              <a:rPr lang="en-US" sz="3600" b="1" dirty="0" smtClean="0">
                <a:effectLst>
                  <a:outerShdw blurRad="38100" dist="38100" dir="2700000" algn="tl">
                    <a:srgbClr val="000000">
                      <a:alpha val="43137"/>
                    </a:srgbClr>
                  </a:outerShdw>
                </a:effectLst>
              </a:rPr>
              <a:t>Regular School Students</a:t>
            </a:r>
            <a:endParaRPr lang="en-US" sz="3600" dirty="0" smtClean="0">
              <a:effectLst>
                <a:outerShdw blurRad="38100" dist="38100" dir="2700000" algn="tl">
                  <a:srgbClr val="000000">
                    <a:alpha val="43137"/>
                  </a:srgbClr>
                </a:outerShdw>
              </a:effectLst>
            </a:endParaRPr>
          </a:p>
          <a:p>
            <a:pPr fontAlgn="base"/>
            <a:r>
              <a:rPr lang="en-US" sz="3600" dirty="0" smtClean="0">
                <a:effectLst>
                  <a:outerShdw blurRad="38100" dist="38100" dir="2700000" algn="tl">
                    <a:srgbClr val="000000">
                      <a:alpha val="43137"/>
                    </a:srgbClr>
                  </a:outerShdw>
                </a:effectLst>
              </a:rPr>
              <a:t>Weekly mid-week church services are held for our regular students every Wednesday from 12:00 noon – 1:00pm.</a:t>
            </a:r>
          </a:p>
          <a:p>
            <a:pPr fontAlgn="base">
              <a:buNone/>
            </a:pPr>
            <a:endParaRPr lang="en-US" sz="3600" dirty="0" smtClean="0">
              <a:effectLst>
                <a:outerShdw blurRad="38100" dist="38100" dir="2700000" algn="tl">
                  <a:srgbClr val="000000">
                    <a:alpha val="43137"/>
                  </a:srgbClr>
                </a:outerShdw>
              </a:effectLst>
            </a:endParaRPr>
          </a:p>
          <a:p>
            <a:pPr fontAlgn="base">
              <a:buFont typeface="Wingdings" pitchFamily="2" charset="2"/>
              <a:buChar char="q"/>
            </a:pPr>
            <a:r>
              <a:rPr lang="en-US" sz="3600" b="1" dirty="0" smtClean="0">
                <a:effectLst>
                  <a:outerShdw blurRad="38100" dist="38100" dir="2700000" algn="tl">
                    <a:srgbClr val="000000">
                      <a:alpha val="43137"/>
                    </a:srgbClr>
                  </a:outerShdw>
                </a:effectLst>
              </a:rPr>
              <a:t>Evening School Students</a:t>
            </a:r>
            <a:endParaRPr lang="en-US" sz="3600" dirty="0" smtClean="0">
              <a:effectLst>
                <a:outerShdw blurRad="38100" dist="38100" dir="2700000" algn="tl">
                  <a:srgbClr val="000000">
                    <a:alpha val="43137"/>
                  </a:srgbClr>
                </a:outerShdw>
              </a:effectLst>
            </a:endParaRPr>
          </a:p>
          <a:p>
            <a:pPr fontAlgn="base"/>
            <a:r>
              <a:rPr lang="en-US" sz="3600" dirty="0" smtClean="0">
                <a:effectLst>
                  <a:outerShdw blurRad="38100" dist="38100" dir="2700000" algn="tl">
                    <a:srgbClr val="000000">
                      <a:alpha val="43137"/>
                    </a:srgbClr>
                  </a:outerShdw>
                </a:effectLst>
              </a:rPr>
              <a:t>Looking at the busy schedule of our evening school students, church services are held on the second Wednesday of every month for this category of students from 5:00pm – 6:00 pm.</a:t>
            </a:r>
          </a:p>
          <a:p>
            <a:pPr marL="514350" indent="-514350"/>
            <a:endParaRPr lang="en-US" dirty="0" smtClean="0">
              <a:cs typeface="Tahoma" pitchFamily="34" charset="0"/>
            </a:endParaRPr>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986971"/>
            <a:ext cx="10881359" cy="5244012"/>
          </a:xfrm>
        </p:spPr>
        <p:txBody>
          <a:bodyPr>
            <a:normAutofit/>
          </a:bodyPr>
          <a:lstStyle/>
          <a:p>
            <a:pPr fontAlgn="base">
              <a:buFont typeface="Wingdings" pitchFamily="2" charset="2"/>
              <a:buChar char="q"/>
            </a:pPr>
            <a:r>
              <a:rPr lang="en-US" sz="3200" b="1" dirty="0" smtClean="0">
                <a:effectLst>
                  <a:outerShdw blurRad="38100" dist="38100" dir="2700000" algn="tl">
                    <a:srgbClr val="000000">
                      <a:alpha val="43137"/>
                    </a:srgbClr>
                  </a:outerShdw>
                </a:effectLst>
              </a:rPr>
              <a:t>Weekend School Students</a:t>
            </a:r>
            <a:endParaRPr lang="en-US" sz="3200" dirty="0" smtClean="0">
              <a:effectLst>
                <a:outerShdw blurRad="38100" dist="38100" dir="2700000" algn="tl">
                  <a:srgbClr val="000000">
                    <a:alpha val="43137"/>
                  </a:srgbClr>
                </a:outerShdw>
              </a:effectLst>
            </a:endParaRPr>
          </a:p>
          <a:p>
            <a:pPr fontAlgn="base"/>
            <a:r>
              <a:rPr lang="en-US" sz="3200" dirty="0" smtClean="0">
                <a:effectLst>
                  <a:outerShdw blurRad="38100" dist="38100" dir="2700000" algn="tl">
                    <a:srgbClr val="000000">
                      <a:alpha val="43137"/>
                    </a:srgbClr>
                  </a:outerShdw>
                </a:effectLst>
              </a:rPr>
              <a:t>Weekend School lectures start from Friday 5:30 pm – 8: 30pm to Saturday 7:00 am – 5:00pm. Church services are held for them once a month (2</a:t>
            </a:r>
            <a:r>
              <a:rPr lang="en-US" sz="3200" baseline="30000" dirty="0" smtClean="0">
                <a:effectLst>
                  <a:outerShdw blurRad="38100" dist="38100" dir="2700000" algn="tl">
                    <a:srgbClr val="000000">
                      <a:alpha val="43137"/>
                    </a:srgbClr>
                  </a:outerShdw>
                </a:effectLst>
              </a:rPr>
              <a:t>nd</a:t>
            </a:r>
            <a:r>
              <a:rPr lang="en-US" sz="3200" dirty="0" smtClean="0">
                <a:effectLst>
                  <a:outerShdw blurRad="38100" dist="38100" dir="2700000" algn="tl">
                    <a:srgbClr val="000000">
                      <a:alpha val="43137"/>
                    </a:srgbClr>
                  </a:outerShdw>
                </a:effectLst>
              </a:rPr>
              <a:t> Saturday of every month), from 9:00 am – 10:00 am.</a:t>
            </a:r>
          </a:p>
          <a:p>
            <a:pPr fontAlgn="base">
              <a:buNone/>
            </a:pPr>
            <a:endParaRPr lang="en-US" sz="3200" b="1" dirty="0" smtClean="0">
              <a:effectLst>
                <a:outerShdw blurRad="38100" dist="38100" dir="2700000" algn="tl">
                  <a:srgbClr val="000000">
                    <a:alpha val="43137"/>
                  </a:srgbClr>
                </a:outerShdw>
              </a:effectLst>
            </a:endParaRPr>
          </a:p>
          <a:p>
            <a:pPr fontAlgn="base">
              <a:buFont typeface="Wingdings" pitchFamily="2" charset="2"/>
              <a:buChar char="q"/>
            </a:pPr>
            <a:r>
              <a:rPr lang="en-US" sz="3200" b="1" dirty="0" smtClean="0">
                <a:effectLst>
                  <a:outerShdw blurRad="38100" dist="38100" dir="2700000" algn="tl">
                    <a:srgbClr val="000000">
                      <a:alpha val="43137"/>
                    </a:srgbClr>
                  </a:outerShdw>
                </a:effectLst>
              </a:rPr>
              <a:t>CSUC COMMUNITY CHURCH</a:t>
            </a:r>
            <a:endParaRPr lang="en-US" sz="3200" dirty="0" smtClean="0">
              <a:effectLst>
                <a:outerShdw blurRad="38100" dist="38100" dir="2700000" algn="tl">
                  <a:srgbClr val="000000">
                    <a:alpha val="43137"/>
                  </a:srgbClr>
                </a:outerShdw>
              </a:effectLst>
            </a:endParaRPr>
          </a:p>
          <a:p>
            <a:pPr fontAlgn="base"/>
            <a:r>
              <a:rPr lang="en-US" sz="3200" dirty="0" smtClean="0">
                <a:effectLst>
                  <a:outerShdw blurRad="38100" dist="38100" dir="2700000" algn="tl">
                    <a:srgbClr val="000000">
                      <a:alpha val="43137"/>
                    </a:srgbClr>
                  </a:outerShdw>
                </a:effectLst>
              </a:rPr>
              <a:t>In order to ensure the spiritual development of students on campus, a non-denominational church service is held for students every Sunday from 7:00 am – 9:00 am.</a:t>
            </a:r>
          </a:p>
          <a:p>
            <a:pPr>
              <a:buNone/>
            </a:pPr>
            <a:endParaRPr lang="en-US" dirty="0" smtClean="0">
              <a:cs typeface="Tahoma" pitchFamily="34" charset="0"/>
            </a:endParaRPr>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1" name="Title 1"/>
          <p:cNvSpPr>
            <a:spLocks noGrp="1"/>
          </p:cNvSpPr>
          <p:nvPr>
            <p:ph type="title"/>
          </p:nvPr>
        </p:nvSpPr>
        <p:spPr>
          <a:xfrm>
            <a:off x="838200" y="353451"/>
            <a:ext cx="10515600" cy="632565"/>
          </a:xfrm>
        </p:spPr>
        <p:txBody>
          <a:bodyPr>
            <a:normAutofit/>
          </a:bodyPr>
          <a:lstStyle/>
          <a:p>
            <a:pPr algn="ctr"/>
            <a:endParaRPr lang="en-GB" sz="2800" b="1" dirty="0"/>
          </a:p>
        </p:txBody>
      </p:sp>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0909"/>
            <a:ext cx="10515600" cy="632565"/>
          </a:xfrm>
        </p:spPr>
        <p:txBody>
          <a:bodyPr>
            <a:normAutofit fontScale="90000"/>
          </a:bodyPr>
          <a:lstStyle/>
          <a:p>
            <a:r>
              <a:rPr lang="en-GB" dirty="0" smtClean="0">
                <a:effectLst>
                  <a:outerShdw blurRad="38100" dist="38100" dir="2700000" algn="tl">
                    <a:srgbClr val="000000">
                      <a:alpha val="43137"/>
                    </a:srgbClr>
                  </a:outerShdw>
                </a:effectLst>
              </a:rPr>
              <a:t>MENTORING</a:t>
            </a:r>
            <a:endParaRPr lang="en-GB" dirty="0"/>
          </a:p>
        </p:txBody>
      </p:sp>
      <p:sp>
        <p:nvSpPr>
          <p:cNvPr id="3" name="Content Placeholder 2"/>
          <p:cNvSpPr>
            <a:spLocks noGrp="1"/>
          </p:cNvSpPr>
          <p:nvPr>
            <p:ph idx="1"/>
          </p:nvPr>
        </p:nvSpPr>
        <p:spPr>
          <a:xfrm>
            <a:off x="838200" y="1505387"/>
            <a:ext cx="10515600" cy="4528596"/>
          </a:xfrm>
        </p:spPr>
        <p:txBody>
          <a:bodyPr/>
          <a:lstStyle/>
          <a:p>
            <a:pPr>
              <a:buNone/>
            </a:pPr>
            <a:endParaRPr lang="en-GB" dirty="0" smtClean="0"/>
          </a:p>
          <a:p>
            <a:pPr>
              <a:defRPr/>
            </a:pPr>
            <a:r>
              <a:rPr lang="en-US" b="1" dirty="0" smtClean="0">
                <a:effectLst>
                  <a:outerShdw blurRad="38100" dist="38100" dir="2700000" algn="tl">
                    <a:srgbClr val="000000">
                      <a:alpha val="43137"/>
                    </a:srgbClr>
                  </a:outerShdw>
                </a:effectLst>
                <a:latin typeface="Times New Roman" pitchFamily="18" charset="0"/>
                <a:cs typeface="Times New Roman" pitchFamily="18" charset="0"/>
              </a:rPr>
              <a:t>Faith and Practice </a:t>
            </a:r>
            <a:r>
              <a:rPr lang="en-US" b="1" dirty="0" err="1" smtClean="0">
                <a:effectLst>
                  <a:outerShdw blurRad="38100" dist="38100" dir="2700000" algn="tl">
                    <a:srgbClr val="000000">
                      <a:alpha val="43137"/>
                    </a:srgbClr>
                  </a:outerShdw>
                </a:effectLst>
                <a:latin typeface="Times New Roman" pitchFamily="18" charset="0"/>
                <a:cs typeface="Times New Roman" pitchFamily="18" charset="0"/>
              </a:rPr>
              <a:t>Programme</a:t>
            </a:r>
            <a:r>
              <a:rPr lang="en-US" b="1" dirty="0" smtClean="0">
                <a:effectLst>
                  <a:outerShdw blurRad="38100" dist="38100" dir="2700000" algn="tl">
                    <a:srgbClr val="000000">
                      <a:alpha val="43137"/>
                    </a:srgbClr>
                  </a:outerShdw>
                </a:effectLst>
                <a:latin typeface="Times New Roman" pitchFamily="18" charset="0"/>
                <a:cs typeface="Times New Roman" pitchFamily="18" charset="0"/>
              </a:rPr>
              <a:t>  </a:t>
            </a:r>
          </a:p>
          <a:p>
            <a:endParaRPr lang="en-GB" dirty="0"/>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pic>
        <p:nvPicPr>
          <p:cNvPr id="7170" name="Picture 2" descr="Image result for picture for mentoring"/>
          <p:cNvPicPr>
            <a:picLocks noChangeAspect="1" noChangeArrowheads="1"/>
          </p:cNvPicPr>
          <p:nvPr/>
        </p:nvPicPr>
        <p:blipFill>
          <a:blip r:embed="rId3" cstate="print"/>
          <a:srcRect/>
          <a:stretch>
            <a:fillRect/>
          </a:stretch>
        </p:blipFill>
        <p:spPr bwMode="auto">
          <a:xfrm>
            <a:off x="6911975" y="2378075"/>
            <a:ext cx="2085975" cy="2200275"/>
          </a:xfrm>
          <a:prstGeom prst="rect">
            <a:avLst/>
          </a:prstGeom>
          <a:noFill/>
        </p:spPr>
      </p:pic>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986971"/>
            <a:ext cx="10881359" cy="5244012"/>
          </a:xfrm>
        </p:spPr>
        <p:txBody>
          <a:bodyPr>
            <a:normAutofit/>
          </a:bodyPr>
          <a:lstStyle/>
          <a:p>
            <a:pPr marL="53975">
              <a:buNone/>
              <a:defRPr/>
            </a:pPr>
            <a:r>
              <a:rPr lang="en-GB" sz="3200" b="1" u="sng" dirty="0" smtClean="0">
                <a:effectLst>
                  <a:outerShdw blurRad="38100" dist="38100" dir="2700000" algn="tl">
                    <a:srgbClr val="000000">
                      <a:alpha val="43137"/>
                    </a:srgbClr>
                  </a:outerShdw>
                </a:effectLst>
              </a:rPr>
              <a:t>PRAYER</a:t>
            </a:r>
            <a:r>
              <a:rPr lang="en-GB" sz="3200" dirty="0" smtClean="0">
                <a:effectLst>
                  <a:outerShdw blurRad="38100" dist="38100" dir="2700000" algn="tl">
                    <a:srgbClr val="000000">
                      <a:alpha val="43137"/>
                    </a:srgbClr>
                  </a:outerShdw>
                </a:effectLst>
              </a:rPr>
              <a:t>    -   Campus Intercessors Assembly (School of Prayer), 		   GHAFES Prayer Meetings.			 </a:t>
            </a:r>
          </a:p>
          <a:p>
            <a:pPr marL="53975">
              <a:buNone/>
              <a:defRPr/>
            </a:pPr>
            <a:r>
              <a:rPr lang="en-GB" sz="3200" b="1" u="sng" dirty="0" smtClean="0">
                <a:effectLst>
                  <a:outerShdw blurRad="38100" dist="38100" dir="2700000" algn="tl">
                    <a:srgbClr val="000000">
                      <a:alpha val="43137"/>
                    </a:srgbClr>
                  </a:outerShdw>
                </a:effectLst>
              </a:rPr>
              <a:t>PREACHING</a:t>
            </a:r>
            <a:r>
              <a:rPr lang="en-GB" sz="3200" dirty="0" smtClean="0">
                <a:effectLst>
                  <a:outerShdw blurRad="38100" dist="38100" dir="2700000" algn="tl">
                    <a:srgbClr val="000000">
                      <a:alpha val="43137"/>
                    </a:srgbClr>
                  </a:outerShdw>
                </a:effectLst>
              </a:rPr>
              <a:t>   -   Chaplaincy Preaching Band  (Kumasi Chaplaincy  			Board Appointments)</a:t>
            </a:r>
          </a:p>
          <a:p>
            <a:pPr marL="53975">
              <a:buNone/>
              <a:defRPr/>
            </a:pPr>
            <a:endParaRPr lang="en-GB" sz="1800" dirty="0" smtClean="0">
              <a:effectLst>
                <a:outerShdw blurRad="38100" dist="38100" dir="2700000" algn="tl">
                  <a:srgbClr val="000000">
                    <a:alpha val="43137"/>
                  </a:srgbClr>
                </a:outerShdw>
              </a:effectLst>
            </a:endParaRPr>
          </a:p>
          <a:p>
            <a:pPr marL="53975">
              <a:buNone/>
              <a:defRPr/>
            </a:pPr>
            <a:r>
              <a:rPr lang="en-GB" sz="3200" b="1" u="sng" dirty="0" smtClean="0">
                <a:effectLst>
                  <a:outerShdw blurRad="38100" dist="38100" dir="2700000" algn="tl">
                    <a:srgbClr val="000000">
                      <a:alpha val="43137"/>
                    </a:srgbClr>
                  </a:outerShdw>
                </a:effectLst>
              </a:rPr>
              <a:t>MUSIC</a:t>
            </a:r>
            <a:r>
              <a:rPr lang="en-GB" sz="3200" dirty="0" smtClean="0">
                <a:effectLst>
                  <a:outerShdw blurRad="38100" dist="38100" dir="2700000" algn="tl">
                    <a:srgbClr val="000000">
                      <a:alpha val="43137"/>
                    </a:srgbClr>
                  </a:outerShdw>
                </a:effectLst>
              </a:rPr>
              <a:t>-          CSUC Choir, </a:t>
            </a:r>
            <a:r>
              <a:rPr lang="en-GB" sz="3200" dirty="0" err="1" smtClean="0">
                <a:effectLst>
                  <a:outerShdw blurRad="38100" dist="38100" dir="2700000" algn="tl">
                    <a:srgbClr val="000000">
                      <a:alpha val="43137"/>
                    </a:srgbClr>
                  </a:outerShdw>
                </a:effectLst>
              </a:rPr>
              <a:t>Hamasheach</a:t>
            </a:r>
            <a:r>
              <a:rPr lang="en-GB" sz="3200" dirty="0" smtClean="0">
                <a:effectLst>
                  <a:outerShdw blurRad="38100" dist="38100" dir="2700000" algn="tl">
                    <a:srgbClr val="000000">
                      <a:alpha val="43137"/>
                    </a:srgbClr>
                  </a:outerShdw>
                </a:effectLst>
              </a:rPr>
              <a:t> (Chaplaincy Praise Team).</a:t>
            </a:r>
          </a:p>
          <a:p>
            <a:pPr marL="53975">
              <a:buNone/>
              <a:defRPr/>
            </a:pPr>
            <a:endParaRPr lang="en-GB" sz="1800" dirty="0" smtClean="0">
              <a:effectLst>
                <a:outerShdw blurRad="38100" dist="38100" dir="2700000" algn="tl">
                  <a:srgbClr val="000000">
                    <a:alpha val="43137"/>
                  </a:srgbClr>
                </a:outerShdw>
              </a:effectLst>
            </a:endParaRPr>
          </a:p>
          <a:p>
            <a:pPr marL="53975">
              <a:buNone/>
              <a:defRPr/>
            </a:pPr>
            <a:r>
              <a:rPr lang="en-GB" sz="3200" b="1" u="sng" dirty="0" smtClean="0">
                <a:effectLst>
                  <a:outerShdw blurRad="38100" dist="38100" dir="2700000" algn="tl">
                    <a:srgbClr val="000000">
                      <a:alpha val="43137"/>
                    </a:srgbClr>
                  </a:outerShdw>
                </a:effectLst>
              </a:rPr>
              <a:t>DRAMA / CHOREOGRAPHY</a:t>
            </a:r>
            <a:r>
              <a:rPr lang="en-GB" sz="3200" dirty="0" smtClean="0">
                <a:effectLst>
                  <a:outerShdw blurRad="38100" dist="38100" dir="2700000" algn="tl">
                    <a:srgbClr val="000000">
                      <a:alpha val="43137"/>
                    </a:srgbClr>
                  </a:outerShdw>
                </a:effectLst>
              </a:rPr>
              <a:t>- Royal Ministers</a:t>
            </a:r>
          </a:p>
          <a:p>
            <a:pPr marL="53975">
              <a:buNone/>
              <a:defRPr/>
            </a:pPr>
            <a:endParaRPr lang="en-GB" sz="3200" dirty="0" smtClean="0">
              <a:effectLst>
                <a:outerShdw blurRad="38100" dist="38100" dir="2700000" algn="tl">
                  <a:srgbClr val="000000">
                    <a:alpha val="43137"/>
                  </a:srgbClr>
                </a:outerShdw>
              </a:effectLst>
              <a:cs typeface="Tahoma" pitchFamily="34" charset="0"/>
            </a:endParaRPr>
          </a:p>
          <a:p>
            <a:pPr marL="53975">
              <a:buNone/>
              <a:defRPr/>
            </a:pPr>
            <a:r>
              <a:rPr lang="en-GB" sz="3200" b="1" dirty="0" smtClean="0">
                <a:effectLst>
                  <a:outerShdw blurRad="38100" dist="38100" dir="2700000" algn="tl">
                    <a:srgbClr val="000000">
                      <a:alpha val="43137"/>
                    </a:srgbClr>
                  </a:outerShdw>
                </a:effectLst>
                <a:cs typeface="Tahoma" pitchFamily="34" charset="0"/>
              </a:rPr>
              <a:t>CHAPLAINCY PROTOCOL MINISTRY</a:t>
            </a:r>
            <a:r>
              <a:rPr lang="en-GB" sz="3200" dirty="0" smtClean="0">
                <a:effectLst>
                  <a:outerShdw blurRad="38100" dist="38100" dir="2700000" algn="tl">
                    <a:srgbClr val="000000">
                      <a:alpha val="43137"/>
                    </a:srgbClr>
                  </a:outerShdw>
                </a:effectLst>
                <a:cs typeface="Tahoma" pitchFamily="34" charset="0"/>
              </a:rPr>
              <a:t>- </a:t>
            </a:r>
            <a:endParaRPr lang="en-US" sz="3200" dirty="0" smtClean="0">
              <a:effectLst>
                <a:outerShdw blurRad="38100" dist="38100" dir="2700000" algn="tl">
                  <a:srgbClr val="000000">
                    <a:alpha val="43137"/>
                  </a:srgbClr>
                </a:outerShdw>
              </a:effectLst>
              <a:cs typeface="Tahoma" pitchFamily="34" charset="0"/>
            </a:endParaRPr>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1" name="Title 1"/>
          <p:cNvSpPr>
            <a:spLocks noGrp="1"/>
          </p:cNvSpPr>
          <p:nvPr>
            <p:ph type="title"/>
          </p:nvPr>
        </p:nvSpPr>
        <p:spPr>
          <a:xfrm>
            <a:off x="838200" y="353451"/>
            <a:ext cx="10515600" cy="632565"/>
          </a:xfrm>
        </p:spPr>
        <p:txBody>
          <a:bodyPr>
            <a:normAutofit/>
          </a:bodyPr>
          <a:lstStyle/>
          <a:p>
            <a:pPr algn="ctr"/>
            <a:r>
              <a:rPr lang="en-GB" sz="3600" b="1" dirty="0" smtClean="0">
                <a:effectLst>
                  <a:outerShdw blurRad="38100" dist="38100" dir="2700000" algn="tl">
                    <a:srgbClr val="000000">
                      <a:alpha val="43137"/>
                    </a:srgbClr>
                  </a:outerShdw>
                </a:effectLst>
              </a:rPr>
              <a:t>AVENUES FOR MINISTRY</a:t>
            </a:r>
            <a:endParaRPr lang="en-GB" sz="3600" b="1" dirty="0"/>
          </a:p>
        </p:txBody>
      </p:sp>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0909"/>
            <a:ext cx="10515600" cy="632565"/>
          </a:xfrm>
        </p:spPr>
        <p:txBody>
          <a:bodyPr>
            <a:normAutofit fontScale="90000"/>
          </a:bodyPr>
          <a:lstStyle/>
          <a:p>
            <a:r>
              <a:rPr lang="en-GB" b="1" dirty="0" smtClean="0">
                <a:effectLst>
                  <a:outerShdw blurRad="38100" dist="38100" dir="2700000" algn="tl">
                    <a:srgbClr val="000000">
                      <a:alpha val="43137"/>
                    </a:srgbClr>
                  </a:outerShdw>
                </a:effectLst>
              </a:rPr>
              <a:t>DENOMINATIONAL GROUPINGS</a:t>
            </a:r>
            <a:endParaRPr lang="en-GB"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505387"/>
            <a:ext cx="10515600" cy="4528596"/>
          </a:xfrm>
        </p:spPr>
        <p:txBody>
          <a:bodyPr>
            <a:normAutofit fontScale="92500" lnSpcReduction="20000"/>
          </a:bodyPr>
          <a:lstStyle/>
          <a:p>
            <a:pPr algn="just"/>
            <a:r>
              <a:rPr lang="en-GB" sz="4800" dirty="0" smtClean="0"/>
              <a:t>To maintain cohesion and avoid polarization of our Christian fellowship, the University College does not permit the formation of any denominational groupings on campus or any of the University College’s operated hostels.</a:t>
            </a:r>
          </a:p>
          <a:p>
            <a:pPr algn="just"/>
            <a:r>
              <a:rPr lang="en-GB" sz="4800" dirty="0" smtClean="0"/>
              <a:t>The only recognised group by the University College is GHAFES – Ghana Fellowship of Evangelical Students. </a:t>
            </a:r>
            <a:endParaRPr lang="en-GB" sz="4800" dirty="0"/>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000" y="812800"/>
            <a:ext cx="11099800" cy="5221183"/>
          </a:xfrm>
        </p:spPr>
        <p:txBody>
          <a:bodyPr>
            <a:normAutofit/>
          </a:bodyPr>
          <a:lstStyle/>
          <a:p>
            <a:pPr algn="ctr">
              <a:buNone/>
            </a:pPr>
            <a:r>
              <a:rPr lang="en-US" sz="8000" dirty="0" smtClean="0"/>
              <a:t>‘…the people that </a:t>
            </a:r>
            <a:r>
              <a:rPr lang="en-US" sz="8000" b="1" u="sng" dirty="0" smtClean="0"/>
              <a:t>know their God</a:t>
            </a:r>
            <a:r>
              <a:rPr lang="en-US" sz="8000" dirty="0" smtClean="0"/>
              <a:t> shall be strong, and do exploits’. </a:t>
            </a:r>
          </a:p>
          <a:p>
            <a:pPr algn="ctr">
              <a:buNone/>
            </a:pPr>
            <a:r>
              <a:rPr lang="en-US" sz="8000" b="1" dirty="0" smtClean="0"/>
              <a:t>Daniel 11:32</a:t>
            </a:r>
          </a:p>
          <a:p>
            <a:endParaRPr lang="en-US" dirty="0" smtClean="0"/>
          </a:p>
          <a:p>
            <a:endParaRPr lang="en-GB" dirty="0"/>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466825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0" y="4619677"/>
            <a:ext cx="12192000" cy="24063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1810750" y="5343212"/>
            <a:ext cx="9611225" cy="1015663"/>
          </a:xfrm>
          <a:prstGeom prst="rect">
            <a:avLst/>
          </a:prstGeom>
          <a:noFill/>
        </p:spPr>
        <p:txBody>
          <a:bodyPr wrap="square" rtlCol="0">
            <a:spAutoFit/>
          </a:bodyPr>
          <a:lstStyle/>
          <a:p>
            <a:pPr lvl="0" algn="ctr"/>
            <a:r>
              <a:rPr lang="en" sz="3000" b="1" dirty="0" smtClean="0">
                <a:solidFill>
                  <a:srgbClr val="002060"/>
                </a:solidFill>
                <a:latin typeface="Myriad Pro Light" panose="020B0603030403020204" pitchFamily="34" charset="0"/>
                <a:ea typeface="Open Sans"/>
                <a:cs typeface="Open Sans"/>
                <a:sym typeface="Open Sans"/>
              </a:rPr>
              <a:t>CHRISTIAN SERVICE UNIVERSITY COLLEGE, KUMASI	</a:t>
            </a:r>
            <a:endParaRPr lang="en" sz="3000" b="1" i="0" u="none" strike="noStrike" cap="none" baseline="0" dirty="0" smtClean="0">
              <a:solidFill>
                <a:srgbClr val="002060"/>
              </a:solidFill>
              <a:latin typeface="Myriad Pro Light" panose="020B0603030403020204" pitchFamily="34" charset="0"/>
              <a:ea typeface="Open Sans"/>
              <a:cs typeface="Open Sans"/>
              <a:sym typeface="Open Sans"/>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5679" y="5149806"/>
            <a:ext cx="1145071" cy="1205339"/>
          </a:xfrm>
          <a:prstGeom prst="rect">
            <a:avLst/>
          </a:prstGeom>
        </p:spPr>
      </p:pic>
      <p:sp>
        <p:nvSpPr>
          <p:cNvPr id="3" name="Content Placeholder 2"/>
          <p:cNvSpPr>
            <a:spLocks noGrp="1"/>
          </p:cNvSpPr>
          <p:nvPr>
            <p:ph idx="1"/>
          </p:nvPr>
        </p:nvSpPr>
        <p:spPr>
          <a:xfrm>
            <a:off x="665679" y="2056500"/>
            <a:ext cx="10515600" cy="1888958"/>
          </a:xfrm>
        </p:spPr>
        <p:txBody>
          <a:bodyPr>
            <a:normAutofit/>
          </a:bodyPr>
          <a:lstStyle/>
          <a:p>
            <a:pPr marL="0" indent="0" algn="ctr">
              <a:buNone/>
            </a:pPr>
            <a:r>
              <a:rPr lang="en-GB" sz="7200" dirty="0" smtClean="0">
                <a:solidFill>
                  <a:schemeClr val="bg1"/>
                </a:solidFill>
                <a:latin typeface="Myriad Pro Light" panose="020B0603030403020204" pitchFamily="34" charset="0"/>
              </a:rPr>
              <a:t>THANK YOU</a:t>
            </a:r>
            <a:endParaRPr lang="en-GB" sz="7200" dirty="0">
              <a:solidFill>
                <a:schemeClr val="bg1"/>
              </a:solidFill>
              <a:latin typeface="Myriad Pro Light" panose="020B0603030403020204" pitchFamily="34" charset="0"/>
            </a:endParaRPr>
          </a:p>
        </p:txBody>
      </p:sp>
    </p:spTree>
    <p:extLst>
      <p:ext uri="{BB962C8B-B14F-4D97-AF65-F5344CB8AC3E}">
        <p14:creationId xmlns:p14="http://schemas.microsoft.com/office/powerpoint/2010/main" val="225078181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0" name="Content Placeholder 9"/>
          <p:cNvSpPr>
            <a:spLocks noGrp="1"/>
          </p:cNvSpPr>
          <p:nvPr>
            <p:ph idx="1"/>
          </p:nvPr>
        </p:nvSpPr>
        <p:spPr>
          <a:xfrm>
            <a:off x="1003300" y="987425"/>
            <a:ext cx="10515600" cy="4351338"/>
          </a:xfrm>
        </p:spPr>
        <p:txBody>
          <a:bodyPr>
            <a:normAutofit fontScale="92500"/>
          </a:bodyPr>
          <a:lstStyle/>
          <a:p>
            <a:pPr algn="ctr">
              <a:buNone/>
            </a:pPr>
            <a:r>
              <a:rPr lang="en-US" sz="5400" dirty="0" smtClean="0"/>
              <a:t>“</a:t>
            </a:r>
            <a:r>
              <a:rPr lang="en-US" sz="6000" dirty="0" smtClean="0"/>
              <a:t>I am the vine, you </a:t>
            </a:r>
            <a:r>
              <a:rPr lang="en-US" sz="6000" i="1" dirty="0" smtClean="0"/>
              <a:t>are</a:t>
            </a:r>
            <a:r>
              <a:rPr lang="en-US" sz="6000" dirty="0" smtClean="0"/>
              <a:t> the branches. He who abides in Me, and I in him, bears much fruit; for </a:t>
            </a:r>
            <a:r>
              <a:rPr lang="en-US" sz="6000" b="1" dirty="0" smtClean="0"/>
              <a:t>without Me you can do nothing</a:t>
            </a:r>
            <a:r>
              <a:rPr lang="en-US" sz="6000" dirty="0" smtClean="0"/>
              <a:t>”.</a:t>
            </a:r>
          </a:p>
          <a:p>
            <a:pPr algn="ctr">
              <a:buNone/>
            </a:pPr>
            <a:r>
              <a:rPr lang="en-US" sz="6000" dirty="0" smtClean="0"/>
              <a:t>John 15:5</a:t>
            </a:r>
            <a:endParaRPr lang="en-US" sz="6000" dirty="0"/>
          </a:p>
        </p:txBody>
      </p:sp>
    </p:spTree>
    <p:extLst>
      <p:ext uri="{BB962C8B-B14F-4D97-AF65-F5344CB8AC3E}">
        <p14:creationId xmlns:p14="http://schemas.microsoft.com/office/powerpoint/2010/main" val="1943513848"/>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CHRIST: THE SOURCE OF TRUE KNOWLEDGE AND UNDERSTANDING</a:t>
            </a:r>
            <a:endParaRPr lang="en-US" b="1" dirty="0"/>
          </a:p>
        </p:txBody>
      </p:sp>
      <p:sp>
        <p:nvSpPr>
          <p:cNvPr id="3" name="Content Placeholder 2"/>
          <p:cNvSpPr>
            <a:spLocks noGrp="1"/>
          </p:cNvSpPr>
          <p:nvPr>
            <p:ph idx="1"/>
          </p:nvPr>
        </p:nvSpPr>
        <p:spPr/>
        <p:txBody>
          <a:bodyPr>
            <a:noAutofit/>
          </a:bodyPr>
          <a:lstStyle/>
          <a:p>
            <a:pPr algn="ctr">
              <a:buNone/>
            </a:pPr>
            <a:r>
              <a:rPr lang="en-US" sz="4400" dirty="0" smtClean="0"/>
              <a:t>“My purpose is that they may be encouraged in heart and united in love, so that they may have the </a:t>
            </a:r>
            <a:r>
              <a:rPr lang="en-US" sz="4400" b="1" dirty="0" smtClean="0"/>
              <a:t>full riches of  complete understanding</a:t>
            </a:r>
            <a:r>
              <a:rPr lang="en-US" sz="4400" dirty="0" smtClean="0"/>
              <a:t>, in order that they may know the mystery of God, namely Christ, in whom is hidden all the </a:t>
            </a:r>
            <a:r>
              <a:rPr lang="en-US" sz="4400" b="1" dirty="0" smtClean="0"/>
              <a:t>treasures of wisdom and knowledge</a:t>
            </a:r>
            <a:r>
              <a:rPr lang="en-US" sz="4400" dirty="0" smtClean="0"/>
              <a:t>”.</a:t>
            </a:r>
          </a:p>
          <a:p>
            <a:pPr algn="ctr">
              <a:buNone/>
            </a:pPr>
            <a:r>
              <a:rPr lang="en-US" sz="4400" dirty="0" smtClean="0"/>
              <a:t>   Colossians 2:2-3</a:t>
            </a:r>
            <a:endParaRPr lang="en-US" sz="44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0" name="Content Placeholder 9"/>
          <p:cNvSpPr>
            <a:spLocks noGrp="1"/>
          </p:cNvSpPr>
          <p:nvPr>
            <p:ph idx="1"/>
          </p:nvPr>
        </p:nvSpPr>
        <p:spPr>
          <a:xfrm>
            <a:off x="1003300" y="987425"/>
            <a:ext cx="10515600" cy="4351338"/>
          </a:xfrm>
        </p:spPr>
        <p:txBody>
          <a:bodyPr>
            <a:normAutofit fontScale="92500" lnSpcReduction="10000"/>
          </a:bodyPr>
          <a:lstStyle/>
          <a:p>
            <a:pPr algn="ctr">
              <a:buNone/>
            </a:pPr>
            <a:r>
              <a:rPr lang="en-US" sz="5400" dirty="0" smtClean="0"/>
              <a:t>“A</a:t>
            </a:r>
            <a:r>
              <a:rPr lang="en-US" sz="6000" dirty="0" smtClean="0"/>
              <a:t>s for these four youths, </a:t>
            </a:r>
            <a:r>
              <a:rPr lang="en-US" sz="6000" b="1" u="sng" dirty="0" smtClean="0"/>
              <a:t>God</a:t>
            </a:r>
            <a:r>
              <a:rPr lang="en-US" sz="6000" b="1" dirty="0" smtClean="0"/>
              <a:t> gave them learning and skill in all literature and wisdom</a:t>
            </a:r>
            <a:r>
              <a:rPr lang="en-US" sz="6000" dirty="0" smtClean="0"/>
              <a:t>, and Daniel had understanding in all visions and dreams.”.</a:t>
            </a:r>
          </a:p>
          <a:p>
            <a:pPr algn="ctr">
              <a:buNone/>
            </a:pPr>
            <a:r>
              <a:rPr lang="en-US" sz="6000" b="1" dirty="0" smtClean="0"/>
              <a:t>Daniel 1:17</a:t>
            </a:r>
            <a:endParaRPr lang="en-US" sz="6000" b="1" dirty="0"/>
          </a:p>
        </p:txBody>
      </p:sp>
    </p:spTree>
    <p:extLst>
      <p:ext uri="{BB962C8B-B14F-4D97-AF65-F5344CB8AC3E}">
        <p14:creationId xmlns:p14="http://schemas.microsoft.com/office/powerpoint/2010/main" val="194351384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0" name="Content Placeholder 9"/>
          <p:cNvSpPr>
            <a:spLocks noGrp="1"/>
          </p:cNvSpPr>
          <p:nvPr>
            <p:ph idx="1"/>
          </p:nvPr>
        </p:nvSpPr>
        <p:spPr>
          <a:xfrm>
            <a:off x="355600" y="1473200"/>
            <a:ext cx="10960100" cy="4576763"/>
          </a:xfrm>
        </p:spPr>
        <p:txBody>
          <a:bodyPr>
            <a:normAutofit/>
          </a:bodyPr>
          <a:lstStyle/>
          <a:p>
            <a:r>
              <a:rPr lang="en-GB" sz="4800" dirty="0" smtClean="0">
                <a:effectLst>
                  <a:outerShdw blurRad="38100" dist="38100" dir="2700000" algn="tl">
                    <a:srgbClr val="000000">
                      <a:alpha val="43137"/>
                    </a:srgbClr>
                  </a:outerShdw>
                </a:effectLst>
              </a:rPr>
              <a:t>CSUC is a CHRISTIAN institution </a:t>
            </a:r>
          </a:p>
          <a:p>
            <a:pPr>
              <a:buClr>
                <a:schemeClr val="accent3"/>
              </a:buClr>
              <a:defRPr/>
            </a:pPr>
            <a:r>
              <a:rPr lang="en-GB" sz="4400" dirty="0" smtClean="0">
                <a:effectLst>
                  <a:outerShdw blurRad="38100" dist="38100" dir="2700000" algn="tl">
                    <a:srgbClr val="000000">
                      <a:alpha val="43137"/>
                    </a:srgbClr>
                  </a:outerShdw>
                </a:effectLst>
              </a:rPr>
              <a:t>We believe in the Lordship of </a:t>
            </a:r>
            <a:r>
              <a:rPr lang="en-GB" sz="4400" i="1" u="sng" dirty="0" smtClean="0">
                <a:effectLst>
                  <a:outerShdw blurRad="38100" dist="38100" dir="2700000" algn="tl">
                    <a:srgbClr val="000000">
                      <a:alpha val="43137"/>
                    </a:srgbClr>
                  </a:outerShdw>
                </a:effectLst>
              </a:rPr>
              <a:t>JESUS CHRIST</a:t>
            </a:r>
          </a:p>
          <a:p>
            <a:pPr>
              <a:buClr>
                <a:schemeClr val="accent3"/>
              </a:buClr>
              <a:defRPr/>
            </a:pPr>
            <a:r>
              <a:rPr lang="en-GB" sz="4400" dirty="0" smtClean="0">
                <a:effectLst>
                  <a:outerShdw blurRad="38100" dist="38100" dir="2700000" algn="tl">
                    <a:srgbClr val="000000">
                      <a:alpha val="43137"/>
                    </a:srgbClr>
                  </a:outerShdw>
                </a:effectLst>
              </a:rPr>
              <a:t>The Lordship of </a:t>
            </a:r>
            <a:r>
              <a:rPr lang="en-GB" sz="4400" i="1" u="sng" dirty="0" smtClean="0">
                <a:effectLst>
                  <a:outerShdw blurRad="38100" dist="38100" dir="2700000" algn="tl">
                    <a:srgbClr val="000000">
                      <a:alpha val="43137"/>
                    </a:srgbClr>
                  </a:outerShdw>
                </a:effectLst>
              </a:rPr>
              <a:t>JESUS CHRIST </a:t>
            </a:r>
            <a:r>
              <a:rPr lang="en-GB" sz="4400" dirty="0" smtClean="0">
                <a:effectLst>
                  <a:outerShdw blurRad="38100" dist="38100" dir="2700000" algn="tl">
                    <a:srgbClr val="000000">
                      <a:alpha val="43137"/>
                    </a:srgbClr>
                  </a:outerShdw>
                </a:effectLst>
              </a:rPr>
              <a:t>is our number one CORE VALUE</a:t>
            </a:r>
            <a:endParaRPr lang="en-US" sz="4400" dirty="0"/>
          </a:p>
        </p:txBody>
      </p:sp>
      <p:sp>
        <p:nvSpPr>
          <p:cNvPr id="11" name="Title 9"/>
          <p:cNvSpPr>
            <a:spLocks noGrp="1"/>
          </p:cNvSpPr>
          <p:nvPr>
            <p:ph type="title"/>
          </p:nvPr>
        </p:nvSpPr>
        <p:spPr>
          <a:xfrm>
            <a:off x="838200" y="581025"/>
            <a:ext cx="10515600" cy="650875"/>
          </a:xfrm>
        </p:spPr>
        <p:txBody>
          <a:bodyPr>
            <a:noAutofit/>
          </a:bodyPr>
          <a:lstStyle/>
          <a:p>
            <a:r>
              <a:rPr lang="en-US" b="1" dirty="0" smtClean="0">
                <a:effectLst>
                  <a:outerShdw blurRad="38100" dist="38100" dir="2700000" algn="tl">
                    <a:srgbClr val="000000">
                      <a:alpha val="43137"/>
                    </a:srgbClr>
                  </a:outerShdw>
                </a:effectLst>
              </a:rPr>
              <a:t>THE CONTEXT OF OUR SPIRITUALITY</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4351384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0" name="Content Placeholder 9"/>
          <p:cNvSpPr>
            <a:spLocks noGrp="1"/>
          </p:cNvSpPr>
          <p:nvPr>
            <p:ph idx="1"/>
          </p:nvPr>
        </p:nvSpPr>
        <p:spPr>
          <a:xfrm>
            <a:off x="723900" y="1371600"/>
            <a:ext cx="10515600" cy="4487863"/>
          </a:xfrm>
        </p:spPr>
        <p:txBody>
          <a:bodyPr>
            <a:normAutofit/>
          </a:bodyPr>
          <a:lstStyle/>
          <a:p>
            <a:pPr>
              <a:buNone/>
            </a:pPr>
            <a:r>
              <a:rPr lang="en-GB" sz="5400" dirty="0" smtClean="0">
                <a:effectLst>
                  <a:outerShdw blurRad="38100" dist="38100" dir="2700000" algn="tl">
                    <a:srgbClr val="000000">
                      <a:alpha val="43137"/>
                    </a:srgbClr>
                  </a:outerShdw>
                </a:effectLst>
              </a:rPr>
              <a:t>CSUC IS EVANGELICAL</a:t>
            </a:r>
          </a:p>
          <a:p>
            <a:pPr>
              <a:buClr>
                <a:schemeClr val="accent3"/>
              </a:buClr>
              <a:buFont typeface="Wingdings" pitchFamily="2" charset="2"/>
              <a:buChar char="v"/>
              <a:defRPr/>
            </a:pPr>
            <a:r>
              <a:rPr lang="en-GB" sz="5400" i="1" dirty="0" smtClean="0">
                <a:effectLst>
                  <a:outerShdw blurRad="38100" dist="38100" dir="2700000" algn="tl">
                    <a:srgbClr val="000000">
                      <a:alpha val="43137"/>
                    </a:srgbClr>
                  </a:outerShdw>
                </a:effectLst>
              </a:rPr>
              <a:t>Bible centred</a:t>
            </a:r>
          </a:p>
          <a:p>
            <a:pPr>
              <a:buClr>
                <a:schemeClr val="accent3"/>
              </a:buClr>
              <a:buFont typeface="Wingdings" pitchFamily="2" charset="2"/>
              <a:buChar char="v"/>
              <a:defRPr/>
            </a:pPr>
            <a:r>
              <a:rPr lang="en-GB" sz="5400" i="1" dirty="0" smtClean="0">
                <a:effectLst>
                  <a:outerShdw blurRad="38100" dist="38100" dir="2700000" algn="tl">
                    <a:srgbClr val="000000">
                      <a:alpha val="43137"/>
                    </a:srgbClr>
                  </a:outerShdw>
                </a:effectLst>
              </a:rPr>
              <a:t>Christ centred</a:t>
            </a:r>
          </a:p>
          <a:p>
            <a:pPr>
              <a:buClr>
                <a:schemeClr val="accent3"/>
              </a:buClr>
              <a:buFont typeface="Wingdings" pitchFamily="2" charset="2"/>
              <a:buChar char="v"/>
              <a:defRPr/>
            </a:pPr>
            <a:r>
              <a:rPr lang="en-GB" sz="5400" i="1" dirty="0" smtClean="0">
                <a:effectLst>
                  <a:outerShdw blurRad="38100" dist="38100" dir="2700000" algn="tl">
                    <a:srgbClr val="000000">
                      <a:alpha val="43137"/>
                    </a:srgbClr>
                  </a:outerShdw>
                </a:effectLst>
              </a:rPr>
              <a:t>Mission oriented</a:t>
            </a:r>
          </a:p>
          <a:p>
            <a:pPr>
              <a:buClr>
                <a:schemeClr val="accent3"/>
              </a:buClr>
              <a:buFont typeface="Wingdings" pitchFamily="2" charset="2"/>
              <a:buChar char="v"/>
              <a:defRPr/>
            </a:pPr>
            <a:r>
              <a:rPr lang="en-GB" sz="5400" i="1" dirty="0" smtClean="0">
                <a:effectLst>
                  <a:outerShdw blurRad="38100" dist="38100" dir="2700000" algn="tl">
                    <a:srgbClr val="000000">
                      <a:alpha val="43137"/>
                    </a:srgbClr>
                  </a:outerShdw>
                </a:effectLst>
              </a:rPr>
              <a:t>Conversion crucial</a:t>
            </a:r>
          </a:p>
          <a:p>
            <a:pPr>
              <a:buNone/>
            </a:pPr>
            <a:endParaRPr lang="en-US" sz="5400" dirty="0"/>
          </a:p>
        </p:txBody>
      </p:sp>
      <p:sp>
        <p:nvSpPr>
          <p:cNvPr id="11" name="Title 9"/>
          <p:cNvSpPr>
            <a:spLocks noGrp="1"/>
          </p:cNvSpPr>
          <p:nvPr>
            <p:ph type="title"/>
          </p:nvPr>
        </p:nvSpPr>
        <p:spPr>
          <a:xfrm>
            <a:off x="838200" y="454025"/>
            <a:ext cx="10515600" cy="650875"/>
          </a:xfrm>
        </p:spPr>
        <p:txBody>
          <a:bodyPr>
            <a:noAutofit/>
          </a:bodyPr>
          <a:lstStyle/>
          <a:p>
            <a:r>
              <a:rPr lang="en-US" sz="4800" b="1" dirty="0" smtClean="0">
                <a:effectLst>
                  <a:outerShdw blurRad="38100" dist="38100" dir="2700000" algn="tl">
                    <a:srgbClr val="000000">
                      <a:alpha val="43137"/>
                    </a:srgbClr>
                  </a:outerShdw>
                </a:effectLst>
              </a:rPr>
              <a:t>CONTEXT OF SPIRITUALITY CONT……..</a:t>
            </a: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4351384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1028701"/>
            <a:ext cx="10881359" cy="5202282"/>
          </a:xfrm>
        </p:spPr>
        <p:txBody>
          <a:bodyPr>
            <a:normAutofit fontScale="92500" lnSpcReduction="20000"/>
          </a:bodyPr>
          <a:lstStyle/>
          <a:p>
            <a:pPr>
              <a:buFont typeface="Wingdings" pitchFamily="2" charset="2"/>
              <a:buChar char="q"/>
            </a:pPr>
            <a:r>
              <a:rPr lang="en-US" sz="3900" dirty="0" smtClean="0"/>
              <a:t>Chaplaincy was established to ensure that the University Community lives out her </a:t>
            </a:r>
            <a:r>
              <a:rPr lang="en-US" sz="3900" b="1" dirty="0" smtClean="0"/>
              <a:t>vision</a:t>
            </a:r>
            <a:r>
              <a:rPr lang="en-US" sz="3900" dirty="0" smtClean="0"/>
              <a:t>, </a:t>
            </a:r>
            <a:r>
              <a:rPr lang="en-US" sz="3900" b="1" dirty="0" smtClean="0"/>
              <a:t>Mission</a:t>
            </a:r>
            <a:r>
              <a:rPr lang="en-US" sz="3900" dirty="0" smtClean="0"/>
              <a:t> and </a:t>
            </a:r>
            <a:r>
              <a:rPr lang="en-US" sz="3900" b="1" dirty="0" smtClean="0"/>
              <a:t>Motto</a:t>
            </a:r>
            <a:r>
              <a:rPr lang="en-US" sz="3900" dirty="0" smtClean="0"/>
              <a:t>.</a:t>
            </a:r>
          </a:p>
          <a:p>
            <a:pPr>
              <a:buNone/>
            </a:pPr>
            <a:endParaRPr lang="en-GB" sz="3600" b="1" u="sng" dirty="0" smtClean="0">
              <a:effectLst>
                <a:outerShdw blurRad="38100" dist="38100" dir="2700000" algn="tl">
                  <a:srgbClr val="000000">
                    <a:alpha val="43137"/>
                  </a:srgbClr>
                </a:outerShdw>
              </a:effectLst>
            </a:endParaRPr>
          </a:p>
          <a:p>
            <a:pPr>
              <a:buNone/>
            </a:pPr>
            <a:r>
              <a:rPr lang="en-GB" sz="3600" b="1" u="sng" dirty="0" smtClean="0">
                <a:effectLst>
                  <a:outerShdw blurRad="38100" dist="38100" dir="2700000" algn="tl">
                    <a:srgbClr val="000000">
                      <a:alpha val="43137"/>
                    </a:srgbClr>
                  </a:outerShdw>
                </a:effectLst>
              </a:rPr>
              <a:t>Our Vision </a:t>
            </a:r>
            <a:endParaRPr lang="en-US" sz="3600" dirty="0" smtClean="0">
              <a:effectLst>
                <a:outerShdw blurRad="38100" dist="38100" dir="2700000" algn="tl">
                  <a:srgbClr val="000000">
                    <a:alpha val="43137"/>
                  </a:srgbClr>
                </a:outerShdw>
              </a:effectLst>
            </a:endParaRPr>
          </a:p>
          <a:p>
            <a:r>
              <a:rPr lang="en-GB" sz="3600" dirty="0" smtClean="0">
                <a:effectLst>
                  <a:outerShdw blurRad="38100" dist="38100" dir="2700000" algn="tl">
                    <a:srgbClr val="000000">
                      <a:alpha val="43137"/>
                    </a:srgbClr>
                  </a:outerShdw>
                </a:effectLst>
              </a:rPr>
              <a:t>A University of choice where </a:t>
            </a:r>
            <a:r>
              <a:rPr lang="en-GB" sz="3600" b="1" u="sng" dirty="0" smtClean="0">
                <a:effectLst>
                  <a:outerShdw blurRad="38100" dist="38100" dir="2700000" algn="tl">
                    <a:srgbClr val="000000">
                      <a:alpha val="43137"/>
                    </a:srgbClr>
                  </a:outerShdw>
                </a:effectLst>
              </a:rPr>
              <a:t>Jesus Christ is Lord </a:t>
            </a:r>
            <a:r>
              <a:rPr lang="en-GB" sz="3600" dirty="0" smtClean="0">
                <a:effectLst>
                  <a:outerShdw blurRad="38100" dist="38100" dir="2700000" algn="tl">
                    <a:srgbClr val="000000">
                      <a:alpha val="43137"/>
                    </a:srgbClr>
                  </a:outerShdw>
                </a:effectLst>
              </a:rPr>
              <a:t>and people are empowered to impact the world.</a:t>
            </a:r>
            <a:endParaRPr lang="en-US" sz="3600" dirty="0" smtClean="0">
              <a:effectLst>
                <a:outerShdw blurRad="38100" dist="38100" dir="2700000" algn="tl">
                  <a:srgbClr val="000000">
                    <a:alpha val="43137"/>
                  </a:srgbClr>
                </a:outerShdw>
              </a:effectLst>
            </a:endParaRPr>
          </a:p>
          <a:p>
            <a:pPr>
              <a:buNone/>
            </a:pPr>
            <a:endParaRPr lang="en-US" sz="3600" dirty="0" smtClean="0">
              <a:effectLst>
                <a:outerShdw blurRad="38100" dist="38100" dir="2700000" algn="tl">
                  <a:srgbClr val="000000">
                    <a:alpha val="43137"/>
                  </a:srgbClr>
                </a:outerShdw>
              </a:effectLst>
            </a:endParaRPr>
          </a:p>
          <a:p>
            <a:pPr>
              <a:buNone/>
            </a:pPr>
            <a:r>
              <a:rPr lang="en-GB" sz="3600" b="1" u="sng" dirty="0" smtClean="0">
                <a:effectLst>
                  <a:outerShdw blurRad="38100" dist="38100" dir="2700000" algn="tl">
                    <a:srgbClr val="000000">
                      <a:alpha val="43137"/>
                    </a:srgbClr>
                  </a:outerShdw>
                </a:effectLst>
              </a:rPr>
              <a:t>Our Mission</a:t>
            </a:r>
            <a:endParaRPr lang="en-US" sz="3600" dirty="0" smtClean="0">
              <a:effectLst>
                <a:outerShdw blurRad="38100" dist="38100" dir="2700000" algn="tl">
                  <a:srgbClr val="000000">
                    <a:alpha val="43137"/>
                  </a:srgbClr>
                </a:outerShdw>
              </a:effectLst>
            </a:endParaRPr>
          </a:p>
          <a:p>
            <a:r>
              <a:rPr lang="en-GB" sz="3600" dirty="0" smtClean="0">
                <a:effectLst>
                  <a:outerShdw blurRad="38100" dist="38100" dir="2700000" algn="tl">
                    <a:srgbClr val="000000">
                      <a:alpha val="43137"/>
                    </a:srgbClr>
                  </a:outerShdw>
                </a:effectLst>
              </a:rPr>
              <a:t>To promote knowledge for the training of men and women in </a:t>
            </a:r>
            <a:r>
              <a:rPr lang="en-GB" sz="3600" b="1" u="sng" dirty="0" smtClean="0">
                <a:effectLst>
                  <a:outerShdw blurRad="38100" dist="38100" dir="2700000" algn="tl">
                    <a:srgbClr val="000000">
                      <a:alpha val="43137"/>
                    </a:srgbClr>
                  </a:outerShdw>
                </a:effectLst>
              </a:rPr>
              <a:t>Christian values and principles</a:t>
            </a:r>
            <a:r>
              <a:rPr lang="en-GB" sz="3600" dirty="0" smtClean="0">
                <a:effectLst>
                  <a:outerShdw blurRad="38100" dist="38100" dir="2700000" algn="tl">
                    <a:srgbClr val="000000">
                      <a:alpha val="43137"/>
                    </a:srgbClr>
                  </a:outerShdw>
                </a:effectLst>
              </a:rPr>
              <a:t>, academic and professional excellence for the transformation of society</a:t>
            </a:r>
            <a:endParaRPr lang="en-US" sz="3600" dirty="0" smtClean="0">
              <a:effectLst>
                <a:outerShdw blurRad="38100" dist="38100" dir="2700000" algn="tl">
                  <a:srgbClr val="000000">
                    <a:alpha val="43137"/>
                  </a:srgbClr>
                </a:outerShdw>
              </a:effectLst>
            </a:endParaRPr>
          </a:p>
          <a:p>
            <a:pPr fontAlgn="base"/>
            <a:endParaRPr lang="en-US" dirty="0" smtClean="0"/>
          </a:p>
          <a:p>
            <a:pPr lvl="0">
              <a:buNone/>
            </a:pPr>
            <a:endParaRPr lang="en-GB" dirty="0" smtClean="0"/>
          </a:p>
          <a:p>
            <a:pPr lvl="0">
              <a:buNone/>
            </a:pPr>
            <a:endParaRPr lang="en-US" dirty="0" smtClean="0">
              <a:cs typeface="Tahoma" pitchFamily="34" charset="0"/>
            </a:endParaRPr>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0" name="Title 9"/>
          <p:cNvSpPr>
            <a:spLocks noGrp="1"/>
          </p:cNvSpPr>
          <p:nvPr>
            <p:ph type="title"/>
          </p:nvPr>
        </p:nvSpPr>
        <p:spPr>
          <a:xfrm>
            <a:off x="838200" y="365125"/>
            <a:ext cx="10515600" cy="650875"/>
          </a:xfrm>
        </p:spPr>
        <p:txBody>
          <a:bodyPr>
            <a:noAutofit/>
          </a:bodyPr>
          <a:lstStyle/>
          <a:p>
            <a:r>
              <a:rPr lang="en-US" sz="4800" b="1" dirty="0" smtClean="0">
                <a:effectLst>
                  <a:outerShdw blurRad="38100" dist="38100" dir="2700000" algn="tl">
                    <a:srgbClr val="000000">
                      <a:alpha val="43137"/>
                    </a:srgbClr>
                  </a:outerShdw>
                </a:effectLst>
              </a:rPr>
              <a:t>WHY WE EXIST</a:t>
            </a:r>
            <a:endParaRPr 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50" y="1201783"/>
            <a:ext cx="10618650" cy="5029200"/>
          </a:xfrm>
        </p:spPr>
        <p:txBody>
          <a:bodyPr>
            <a:normAutofit/>
          </a:bodyPr>
          <a:lstStyle/>
          <a:p>
            <a:pPr fontAlgn="base"/>
            <a:r>
              <a:rPr lang="en-US" sz="4000" dirty="0" smtClean="0">
                <a:effectLst>
                  <a:outerShdw blurRad="38100" dist="38100" dir="2700000" algn="tl">
                    <a:srgbClr val="000000">
                      <a:alpha val="43137"/>
                    </a:srgbClr>
                  </a:outerShdw>
                </a:effectLst>
              </a:rPr>
              <a:t>In the light of the University College’s Vision and Mission statement, the Chaplaincy Unit was established to address the </a:t>
            </a:r>
            <a:r>
              <a:rPr lang="en-US" sz="4000" b="1" dirty="0" smtClean="0">
                <a:effectLst>
                  <a:outerShdw blurRad="38100" dist="38100" dir="2700000" algn="tl">
                    <a:srgbClr val="000000">
                      <a:alpha val="43137"/>
                    </a:srgbClr>
                  </a:outerShdw>
                </a:effectLst>
              </a:rPr>
              <a:t>spiritual needs of students and staff</a:t>
            </a:r>
            <a:r>
              <a:rPr lang="en-US" sz="4000" dirty="0" smtClean="0">
                <a:effectLst>
                  <a:outerShdw blurRad="38100" dist="38100" dir="2700000" algn="tl">
                    <a:srgbClr val="000000">
                      <a:alpha val="43137"/>
                    </a:srgbClr>
                  </a:outerShdw>
                </a:effectLst>
              </a:rPr>
              <a:t>. </a:t>
            </a:r>
          </a:p>
          <a:p>
            <a:pPr fontAlgn="base"/>
            <a:r>
              <a:rPr lang="en-US" sz="4000" dirty="0" smtClean="0">
                <a:effectLst>
                  <a:outerShdw blurRad="38100" dist="38100" dir="2700000" algn="tl">
                    <a:srgbClr val="000000">
                      <a:alpha val="43137"/>
                    </a:srgbClr>
                  </a:outerShdw>
                </a:effectLst>
              </a:rPr>
              <a:t>The Unit concerns itself with the core mandate of </a:t>
            </a:r>
            <a:r>
              <a:rPr lang="en-US" sz="4000" b="1" u="sng" dirty="0" smtClean="0">
                <a:effectLst>
                  <a:outerShdw blurRad="38100" dist="38100" dir="2700000" algn="tl">
                    <a:srgbClr val="000000">
                      <a:alpha val="43137"/>
                    </a:srgbClr>
                  </a:outerShdw>
                </a:effectLst>
              </a:rPr>
              <a:t>creating</a:t>
            </a:r>
            <a:r>
              <a:rPr lang="en-US" sz="4000" dirty="0" smtClean="0">
                <a:effectLst>
                  <a:outerShdw blurRad="38100" dist="38100" dir="2700000" algn="tl">
                    <a:srgbClr val="000000">
                      <a:alpha val="43137"/>
                    </a:srgbClr>
                  </a:outerShdw>
                </a:effectLst>
              </a:rPr>
              <a:t> and </a:t>
            </a:r>
            <a:r>
              <a:rPr lang="en-US" sz="4000" b="1" u="sng" dirty="0" smtClean="0">
                <a:effectLst>
                  <a:outerShdw blurRad="38100" dist="38100" dir="2700000" algn="tl">
                    <a:srgbClr val="000000">
                      <a:alpha val="43137"/>
                    </a:srgbClr>
                  </a:outerShdw>
                </a:effectLst>
              </a:rPr>
              <a:t>maintaining</a:t>
            </a:r>
            <a:r>
              <a:rPr lang="en-US" sz="4000" dirty="0" smtClean="0">
                <a:effectLst>
                  <a:outerShdw blurRad="38100" dist="38100" dir="2700000" algn="tl">
                    <a:srgbClr val="000000">
                      <a:alpha val="43137"/>
                    </a:srgbClr>
                  </a:outerShdw>
                </a:effectLst>
              </a:rPr>
              <a:t> an </a:t>
            </a:r>
            <a:r>
              <a:rPr lang="en-US" sz="4000" b="1" u="sng" dirty="0" smtClean="0">
                <a:effectLst>
                  <a:outerShdw blurRad="38100" dist="38100" dir="2700000" algn="tl">
                    <a:srgbClr val="000000">
                      <a:alpha val="43137"/>
                    </a:srgbClr>
                  </a:outerShdw>
                </a:effectLst>
              </a:rPr>
              <a:t>environment</a:t>
            </a:r>
            <a:r>
              <a:rPr lang="en-US" sz="4000" dirty="0" smtClean="0">
                <a:effectLst>
                  <a:outerShdw blurRad="38100" dist="38100" dir="2700000" algn="tl">
                    <a:srgbClr val="000000">
                      <a:alpha val="43137"/>
                    </a:srgbClr>
                  </a:outerShdw>
                </a:effectLst>
              </a:rPr>
              <a:t> which </a:t>
            </a:r>
            <a:r>
              <a:rPr lang="en-US" sz="4000" b="1" dirty="0" smtClean="0">
                <a:effectLst>
                  <a:outerShdw blurRad="38100" dist="38100" dir="2700000" algn="tl">
                    <a:srgbClr val="000000">
                      <a:alpha val="43137"/>
                    </a:srgbClr>
                  </a:outerShdw>
                </a:effectLst>
              </a:rPr>
              <a:t>promotes the spiritual development </a:t>
            </a:r>
            <a:r>
              <a:rPr lang="en-US" sz="4000" dirty="0" smtClean="0">
                <a:effectLst>
                  <a:outerShdw blurRad="38100" dist="38100" dir="2700000" algn="tl">
                    <a:srgbClr val="000000">
                      <a:alpha val="43137"/>
                    </a:srgbClr>
                  </a:outerShdw>
                </a:effectLst>
              </a:rPr>
              <a:t>and Christian value of both </a:t>
            </a:r>
            <a:r>
              <a:rPr lang="en-US" sz="4000" b="1" u="sng" dirty="0" smtClean="0">
                <a:effectLst>
                  <a:outerShdw blurRad="38100" dist="38100" dir="2700000" algn="tl">
                    <a:srgbClr val="000000">
                      <a:alpha val="43137"/>
                    </a:srgbClr>
                  </a:outerShdw>
                </a:effectLst>
              </a:rPr>
              <a:t>staff</a:t>
            </a:r>
            <a:r>
              <a:rPr lang="en-US" sz="4000" dirty="0" smtClean="0">
                <a:effectLst>
                  <a:outerShdw blurRad="38100" dist="38100" dir="2700000" algn="tl">
                    <a:srgbClr val="000000">
                      <a:alpha val="43137"/>
                    </a:srgbClr>
                  </a:outerShdw>
                </a:effectLst>
              </a:rPr>
              <a:t> and </a:t>
            </a:r>
            <a:r>
              <a:rPr lang="en-US" sz="4000" b="1" u="sng" dirty="0" smtClean="0">
                <a:effectLst>
                  <a:outerShdw blurRad="38100" dist="38100" dir="2700000" algn="tl">
                    <a:srgbClr val="000000">
                      <a:alpha val="43137"/>
                    </a:srgbClr>
                  </a:outerShdw>
                </a:effectLst>
              </a:rPr>
              <a:t>students</a:t>
            </a:r>
            <a:r>
              <a:rPr lang="en-US" sz="4000" dirty="0" smtClean="0">
                <a:effectLst>
                  <a:outerShdw blurRad="38100" dist="38100" dir="2700000" algn="tl">
                    <a:srgbClr val="000000">
                      <a:alpha val="43137"/>
                    </a:srgbClr>
                  </a:outerShdw>
                </a:effectLst>
              </a:rPr>
              <a:t>.</a:t>
            </a:r>
          </a:p>
          <a:p>
            <a:pPr lvl="0">
              <a:buNone/>
            </a:pPr>
            <a:endParaRPr lang="en-GB" dirty="0" smtClean="0"/>
          </a:p>
          <a:p>
            <a:pPr>
              <a:buNone/>
            </a:pPr>
            <a:endParaRPr lang="en-US" dirty="0" smtClean="0">
              <a:cs typeface="Tahoma" pitchFamily="34" charset="0"/>
            </a:endParaRPr>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
        <p:nvSpPr>
          <p:cNvPr id="11" name="Title 1"/>
          <p:cNvSpPr>
            <a:spLocks noGrp="1"/>
          </p:cNvSpPr>
          <p:nvPr>
            <p:ph type="title"/>
          </p:nvPr>
        </p:nvSpPr>
        <p:spPr>
          <a:xfrm>
            <a:off x="838200" y="429651"/>
            <a:ext cx="10515600" cy="632565"/>
          </a:xfrm>
        </p:spPr>
        <p:txBody>
          <a:bodyPr>
            <a:noAutofit/>
          </a:bodyPr>
          <a:lstStyle/>
          <a:p>
            <a:r>
              <a:rPr lang="en-US" b="1" dirty="0" smtClean="0">
                <a:effectLst>
                  <a:outerShdw blurRad="38100" dist="38100" dir="2700000" algn="tl">
                    <a:srgbClr val="000000">
                      <a:alpha val="43137"/>
                    </a:srgbClr>
                  </a:outerShdw>
                </a:effectLst>
              </a:rPr>
              <a:t>WHY WE EXIST …CONT….</a:t>
            </a:r>
            <a:endParaRPr lang="en-GB"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9" y="749300"/>
            <a:ext cx="10881359" cy="5481683"/>
          </a:xfrm>
        </p:spPr>
        <p:txBody>
          <a:bodyPr>
            <a:normAutofit fontScale="92500" lnSpcReduction="10000"/>
          </a:bodyPr>
          <a:lstStyle/>
          <a:p>
            <a:pPr fontAlgn="base">
              <a:buNone/>
            </a:pPr>
            <a:r>
              <a:rPr lang="en-US" sz="4300" b="1" dirty="0" smtClean="0">
                <a:effectLst>
                  <a:outerShdw blurRad="38100" dist="38100" dir="2700000" algn="tl">
                    <a:srgbClr val="000000">
                      <a:alpha val="43137"/>
                    </a:srgbClr>
                  </a:outerShdw>
                </a:effectLst>
              </a:rPr>
              <a:t>Our key functions are</a:t>
            </a:r>
            <a:r>
              <a:rPr lang="en-US" sz="4300" dirty="0" smtClean="0">
                <a:effectLst>
                  <a:outerShdw blurRad="38100" dist="38100" dir="2700000" algn="tl">
                    <a:srgbClr val="000000">
                      <a:alpha val="43137"/>
                    </a:srgbClr>
                  </a:outerShdw>
                </a:effectLst>
              </a:rPr>
              <a:t>:</a:t>
            </a:r>
          </a:p>
          <a:p>
            <a:pPr fontAlgn="base"/>
            <a:r>
              <a:rPr lang="en-US" sz="4300" dirty="0" smtClean="0">
                <a:effectLst>
                  <a:outerShdw blurRad="38100" dist="38100" dir="2700000" algn="tl">
                    <a:srgbClr val="000000">
                      <a:alpha val="43137"/>
                    </a:srgbClr>
                  </a:outerShdw>
                </a:effectLst>
              </a:rPr>
              <a:t>Evangelism</a:t>
            </a:r>
          </a:p>
          <a:p>
            <a:pPr fontAlgn="base"/>
            <a:r>
              <a:rPr lang="en-US" sz="4300" dirty="0" smtClean="0">
                <a:effectLst>
                  <a:outerShdw blurRad="38100" dist="38100" dir="2700000" algn="tl">
                    <a:srgbClr val="000000">
                      <a:alpha val="43137"/>
                    </a:srgbClr>
                  </a:outerShdw>
                </a:effectLst>
              </a:rPr>
              <a:t>Discipleship</a:t>
            </a:r>
          </a:p>
          <a:p>
            <a:pPr fontAlgn="base"/>
            <a:r>
              <a:rPr lang="en-US" sz="4300" dirty="0" smtClean="0">
                <a:effectLst>
                  <a:outerShdw blurRad="38100" dist="38100" dir="2700000" algn="tl">
                    <a:srgbClr val="000000">
                      <a:alpha val="43137"/>
                    </a:srgbClr>
                  </a:outerShdw>
                </a:effectLst>
              </a:rPr>
              <a:t>Counseling Services</a:t>
            </a:r>
          </a:p>
          <a:p>
            <a:pPr fontAlgn="base"/>
            <a:r>
              <a:rPr lang="en-US" sz="4300" dirty="0" smtClean="0">
                <a:effectLst>
                  <a:outerShdw blurRad="38100" dist="38100" dir="2700000" algn="tl">
                    <a:srgbClr val="000000">
                      <a:alpha val="43137"/>
                    </a:srgbClr>
                  </a:outerShdw>
                </a:effectLst>
              </a:rPr>
              <a:t>Gate Keeping and Staff Integration</a:t>
            </a:r>
          </a:p>
          <a:p>
            <a:pPr fontAlgn="base">
              <a:buNone/>
            </a:pPr>
            <a:endParaRPr lang="en-US" sz="4300" dirty="0" smtClean="0">
              <a:effectLst>
                <a:outerShdw blurRad="38100" dist="38100" dir="2700000" algn="tl">
                  <a:srgbClr val="000000">
                    <a:alpha val="43137"/>
                  </a:srgbClr>
                </a:outerShdw>
              </a:effectLst>
            </a:endParaRPr>
          </a:p>
          <a:p>
            <a:pPr fontAlgn="base">
              <a:buFont typeface="Wingdings" pitchFamily="2" charset="2"/>
              <a:buChar char="q"/>
            </a:pPr>
            <a:r>
              <a:rPr lang="en-US" sz="4300" dirty="0" smtClean="0">
                <a:effectLst>
                  <a:outerShdw blurRad="38100" dist="38100" dir="2700000" algn="tl">
                    <a:srgbClr val="000000">
                      <a:alpha val="43137"/>
                    </a:srgbClr>
                  </a:outerShdw>
                </a:effectLst>
              </a:rPr>
              <a:t>The Chaplaincy Unit ensures that the University Community lives out our vision and mission through the under listed activities.</a:t>
            </a:r>
          </a:p>
          <a:p>
            <a:endParaRPr lang="en-US" dirty="0" smtClean="0">
              <a:cs typeface="Tahoma" pitchFamily="34" charset="0"/>
            </a:endParaRPr>
          </a:p>
        </p:txBody>
      </p:sp>
      <p:sp>
        <p:nvSpPr>
          <p:cNvPr id="5" name="Rectangle 4"/>
          <p:cNvSpPr/>
          <p:nvPr/>
        </p:nvSpPr>
        <p:spPr>
          <a:xfrm>
            <a:off x="0" y="0"/>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0" y="323626"/>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6357106"/>
            <a:ext cx="12192000" cy="50277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0" y="6354244"/>
            <a:ext cx="12192000" cy="18537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35729" y="5482931"/>
            <a:ext cx="770649" cy="811210"/>
          </a:xfrm>
          <a:prstGeom prst="rect">
            <a:avLst/>
          </a:prstGeom>
        </p:spPr>
      </p:pic>
    </p:spTree>
    <p:extLst>
      <p:ext uri="{BB962C8B-B14F-4D97-AF65-F5344CB8AC3E}">
        <p14:creationId xmlns:p14="http://schemas.microsoft.com/office/powerpoint/2010/main" val="30658577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1251</TotalTime>
  <Words>655</Words>
  <Application>Microsoft Office PowerPoint</Application>
  <PresentationFormat>Custom</PresentationFormat>
  <Paragraphs>84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CHRIST: THE SOURCE OF TRUE KNOWLEDGE AND UNDERSTANDING</vt:lpstr>
      <vt:lpstr>PowerPoint Presentation</vt:lpstr>
      <vt:lpstr>THE CONTEXT OF OUR SPIRITUALITY</vt:lpstr>
      <vt:lpstr>CONTEXT OF SPIRITUALITY CONT……..</vt:lpstr>
      <vt:lpstr>WHY WE EXIST</vt:lpstr>
      <vt:lpstr>WHY WE EXIST …CONT….</vt:lpstr>
      <vt:lpstr>PowerPoint Presentation</vt:lpstr>
      <vt:lpstr>PowerPoint Presentation</vt:lpstr>
      <vt:lpstr> </vt:lpstr>
      <vt:lpstr>PROGRAMMES FOR SPIRITUAL GROWTH</vt:lpstr>
      <vt:lpstr>PowerPoint Presentation</vt:lpstr>
      <vt:lpstr>PowerPoint Presentation</vt:lpstr>
      <vt:lpstr>MENTORING</vt:lpstr>
      <vt:lpstr>AVENUES FOR MINISTRY</vt:lpstr>
      <vt:lpstr>DENOMINATIONAL GROUPINGS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CSUC CEEE</dc:creator>
  <cp:lastModifiedBy>Josephine Yeboah</cp:lastModifiedBy>
  <cp:revision>262</cp:revision>
  <dcterms:created xsi:type="dcterms:W3CDTF">2016-01-19T10:04:35Z</dcterms:created>
  <dcterms:modified xsi:type="dcterms:W3CDTF">2019-09-13T09:36:35Z</dcterms:modified>
</cp:coreProperties>
</file>